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1"/>
  </p:notesMasterIdLst>
  <p:sldIdLst>
    <p:sldId id="426" r:id="rId2"/>
    <p:sldId id="427" r:id="rId3"/>
    <p:sldId id="271" r:id="rId4"/>
    <p:sldId id="273" r:id="rId5"/>
    <p:sldId id="274" r:id="rId6"/>
    <p:sldId id="264" r:id="rId7"/>
    <p:sldId id="265" r:id="rId8"/>
    <p:sldId id="272" r:id="rId9"/>
    <p:sldId id="287" r:id="rId10"/>
    <p:sldId id="428" r:id="rId11"/>
    <p:sldId id="459" r:id="rId12"/>
    <p:sldId id="463" r:id="rId13"/>
    <p:sldId id="464" r:id="rId14"/>
    <p:sldId id="523" r:id="rId15"/>
    <p:sldId id="468" r:id="rId16"/>
    <p:sldId id="465" r:id="rId17"/>
    <p:sldId id="469" r:id="rId18"/>
    <p:sldId id="473" r:id="rId19"/>
    <p:sldId id="470" r:id="rId20"/>
    <p:sldId id="471" r:id="rId21"/>
    <p:sldId id="527" r:id="rId22"/>
    <p:sldId id="526" r:id="rId23"/>
    <p:sldId id="472" r:id="rId24"/>
    <p:sldId id="474" r:id="rId25"/>
    <p:sldId id="475" r:id="rId26"/>
    <p:sldId id="513" r:id="rId27"/>
    <p:sldId id="476" r:id="rId28"/>
    <p:sldId id="477" r:id="rId29"/>
    <p:sldId id="481" r:id="rId30"/>
    <p:sldId id="482" r:id="rId31"/>
    <p:sldId id="483" r:id="rId32"/>
    <p:sldId id="528" r:id="rId33"/>
    <p:sldId id="529" r:id="rId34"/>
    <p:sldId id="530" r:id="rId35"/>
    <p:sldId id="531" r:id="rId36"/>
    <p:sldId id="532" r:id="rId37"/>
    <p:sldId id="466" r:id="rId38"/>
    <p:sldId id="486" r:id="rId39"/>
    <p:sldId id="495" r:id="rId40"/>
    <p:sldId id="497" r:id="rId41"/>
    <p:sldId id="510" r:id="rId42"/>
    <p:sldId id="511" r:id="rId43"/>
    <p:sldId id="512" r:id="rId44"/>
    <p:sldId id="467" r:id="rId45"/>
    <p:sldId id="490" r:id="rId46"/>
    <p:sldId id="491" r:id="rId47"/>
    <p:sldId id="493" r:id="rId48"/>
    <p:sldId id="494" r:id="rId49"/>
    <p:sldId id="514" r:id="rId50"/>
    <p:sldId id="499" r:id="rId51"/>
    <p:sldId id="500" r:id="rId52"/>
    <p:sldId id="522" r:id="rId53"/>
    <p:sldId id="515" r:id="rId54"/>
    <p:sldId id="501" r:id="rId55"/>
    <p:sldId id="502" r:id="rId56"/>
    <p:sldId id="503" r:id="rId57"/>
    <p:sldId id="504" r:id="rId58"/>
    <p:sldId id="507" r:id="rId59"/>
    <p:sldId id="505" r:id="rId60"/>
    <p:sldId id="509" r:id="rId61"/>
    <p:sldId id="506" r:id="rId62"/>
    <p:sldId id="508" r:id="rId63"/>
    <p:sldId id="516" r:id="rId64"/>
    <p:sldId id="518" r:id="rId65"/>
    <p:sldId id="519" r:id="rId66"/>
    <p:sldId id="520" r:id="rId67"/>
    <p:sldId id="525" r:id="rId68"/>
    <p:sldId id="521" r:id="rId69"/>
    <p:sldId id="289" r:id="rId70"/>
  </p:sldIdLst>
  <p:sldSz cx="12192000" cy="6858000"/>
  <p:notesSz cx="6797675" cy="9926638"/>
  <p:embeddedFontLst>
    <p:embeddedFont>
      <p:font typeface="Albertus Extra Bold" panose="020E0802040304020204" pitchFamily="34" charset="0"/>
      <p:regular r:id="rId72"/>
    </p:embeddedFont>
    <p:embeddedFont>
      <p:font typeface="G마켓 산스 TTF Bold" panose="02000000000000000000" pitchFamily="2" charset="-127"/>
      <p:bold r:id="rId73"/>
    </p:embeddedFont>
    <p:embeddedFont>
      <p:font typeface="G마켓 산스 TTF Light" panose="02000000000000000000" pitchFamily="2" charset="-127"/>
      <p:regular r:id="rId74"/>
    </p:embeddedFont>
    <p:embeddedFont>
      <p:font typeface="G마켓 산스 TTF Medium" panose="02000000000000000000" pitchFamily="2" charset="-127"/>
      <p:regular r:id="rId75"/>
    </p:embeddedFont>
    <p:embeddedFont>
      <p:font typeface="KoPub돋움체 Bold" panose="02020603020101020101" pitchFamily="18" charset="-127"/>
      <p:regular r:id="rId76"/>
      <p:bold r:id="rId77"/>
    </p:embeddedFont>
    <p:embeddedFont>
      <p:font typeface="KoPub돋움체 Light" panose="02020603020101020101" pitchFamily="18" charset="-127"/>
      <p:regular r:id="rId78"/>
    </p:embeddedFont>
    <p:embeddedFont>
      <p:font typeface="KoPub돋움체 Medium" panose="02020603020101020101" pitchFamily="18" charset="-127"/>
      <p:regular r:id="rId79"/>
    </p:embeddedFont>
    <p:embeddedFont>
      <p:font typeface="맑은 고딕" panose="020B0503020000020004" pitchFamily="50" charset="-127"/>
      <p:regular r:id="rId80"/>
      <p:bold r:id="rId8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22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FF2"/>
    <a:srgbClr val="FF4343"/>
    <a:srgbClr val="FF0000"/>
    <a:srgbClr val="0070C0"/>
    <a:srgbClr val="21A261"/>
    <a:srgbClr val="FFFFFF"/>
    <a:srgbClr val="04A59C"/>
    <a:srgbClr val="015FAE"/>
    <a:srgbClr val="003D5C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46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34" y="84"/>
      </p:cViewPr>
      <p:guideLst>
        <p:guide pos="3840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F40760B8-F4B1-44EC-8DE8-C83D0C5D1351}" type="datetimeFigureOut">
              <a:rPr lang="ko-KR" altLang="en-US" smtClean="0"/>
              <a:t>2024-07-03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64" y="4777782"/>
            <a:ext cx="5438748" cy="3907834"/>
          </a:xfrm>
          <a:prstGeom prst="rect">
            <a:avLst/>
          </a:prstGeom>
        </p:spPr>
        <p:txBody>
          <a:bodyPr vert="horz" lIns="88221" tIns="44111" rIns="88221" bIns="44111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0E428CBF-B48B-43C2-A5C7-078259A30F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52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28CBF-B48B-43C2-A5C7-078259A30F7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473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28CBF-B48B-43C2-A5C7-078259A30F73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722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95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31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D8DB16C0-6411-4B1B-BE21-1132F653C8BB}"/>
              </a:ext>
            </a:extLst>
          </p:cNvPr>
          <p:cNvGrpSpPr/>
          <p:nvPr userDrawn="1"/>
        </p:nvGrpSpPr>
        <p:grpSpPr>
          <a:xfrm>
            <a:off x="0" y="0"/>
            <a:ext cx="12192000" cy="548789"/>
            <a:chOff x="0" y="0"/>
            <a:chExt cx="12192000" cy="548789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B63E774A-7D0E-4C57-9599-F31FA4D530B9}"/>
                </a:ext>
              </a:extLst>
            </p:cNvPr>
            <p:cNvSpPr/>
            <p:nvPr/>
          </p:nvSpPr>
          <p:spPr>
            <a:xfrm>
              <a:off x="0" y="0"/>
              <a:ext cx="12192000" cy="355600"/>
            </a:xfrm>
            <a:prstGeom prst="rect">
              <a:avLst/>
            </a:prstGeom>
            <a:gradFill flip="none" rotWithShape="1">
              <a:gsLst>
                <a:gs pos="19000">
                  <a:srgbClr val="0D3A79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" name="양쪽 모서리가 둥근 사각형 3">
              <a:extLst>
                <a:ext uri="{FF2B5EF4-FFF2-40B4-BE49-F238E27FC236}">
                  <a16:creationId xmlns:a16="http://schemas.microsoft.com/office/drawing/2014/main" id="{A8EFA02F-5974-48F3-ABC7-8FC078AA3DD6}"/>
                </a:ext>
              </a:extLst>
            </p:cNvPr>
            <p:cNvSpPr/>
            <p:nvPr/>
          </p:nvSpPr>
          <p:spPr>
            <a:xfrm>
              <a:off x="0" y="205284"/>
              <a:ext cx="12191999" cy="343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32F67C4-C66C-461E-B45C-2020205F1753}"/>
              </a:ext>
            </a:extLst>
          </p:cNvPr>
          <p:cNvCxnSpPr/>
          <p:nvPr userDrawn="1"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513B948-8E3A-434D-8F31-9971EF9C3428}"/>
              </a:ext>
            </a:extLst>
          </p:cNvPr>
          <p:cNvGrpSpPr/>
          <p:nvPr userDrawn="1"/>
        </p:nvGrpSpPr>
        <p:grpSpPr>
          <a:xfrm>
            <a:off x="272608" y="6544600"/>
            <a:ext cx="11761838" cy="190262"/>
            <a:chOff x="272608" y="6544600"/>
            <a:chExt cx="11761838" cy="190262"/>
          </a:xfrm>
        </p:grpSpPr>
        <p:sp>
          <p:nvSpPr>
            <p:cNvPr id="11" name="슬라이드 번호 개체 틀 3">
              <a:extLst>
                <a:ext uri="{FF2B5EF4-FFF2-40B4-BE49-F238E27FC236}">
                  <a16:creationId xmlns:a16="http://schemas.microsoft.com/office/drawing/2014/main" id="{AB26DCD3-CC39-4198-9589-D128266DB5BC}"/>
                </a:ext>
              </a:extLst>
            </p:cNvPr>
            <p:cNvSpPr txBox="1">
              <a:spLocks/>
            </p:cNvSpPr>
            <p:nvPr/>
          </p:nvSpPr>
          <p:spPr>
            <a:xfrm>
              <a:off x="11637340" y="6544600"/>
              <a:ext cx="397106" cy="19026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tIns="0" bIns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84C03B63-37FA-4DCD-9CFB-CAB6731F2A99}"/>
                </a:ext>
              </a:extLst>
            </p:cNvPr>
            <p:cNvCxnSpPr>
              <a:cxnSpLocks/>
            </p:cNvCxnSpPr>
            <p:nvPr/>
          </p:nvCxnSpPr>
          <p:spPr>
            <a:xfrm>
              <a:off x="272608" y="6654801"/>
              <a:ext cx="111347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054B87-6ABE-474E-9F57-F78429F468EB}"/>
              </a:ext>
            </a:extLst>
          </p:cNvPr>
          <p:cNvSpPr txBox="1"/>
          <p:nvPr userDrawn="1"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‹#›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0F5DC92-5B1D-4EAB-B73A-8F989945E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85" y="346245"/>
            <a:ext cx="2311006" cy="2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5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CE02D11E-0595-444E-BE73-A7C52EFBF46D}"/>
              </a:ext>
            </a:extLst>
          </p:cNvPr>
          <p:cNvGrpSpPr/>
          <p:nvPr userDrawn="1"/>
        </p:nvGrpSpPr>
        <p:grpSpPr>
          <a:xfrm>
            <a:off x="0" y="0"/>
            <a:ext cx="12192000" cy="548789"/>
            <a:chOff x="0" y="0"/>
            <a:chExt cx="12192000" cy="54878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AC5FE59-A5EF-438F-8175-97F71BAD0659}"/>
                </a:ext>
              </a:extLst>
            </p:cNvPr>
            <p:cNvSpPr/>
            <p:nvPr/>
          </p:nvSpPr>
          <p:spPr>
            <a:xfrm>
              <a:off x="0" y="0"/>
              <a:ext cx="12192000" cy="355600"/>
            </a:xfrm>
            <a:prstGeom prst="rect">
              <a:avLst/>
            </a:prstGeom>
            <a:gradFill flip="none" rotWithShape="1">
              <a:gsLst>
                <a:gs pos="19000">
                  <a:srgbClr val="0D3A79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" name="양쪽 모서리가 둥근 사각형 3">
              <a:extLst>
                <a:ext uri="{FF2B5EF4-FFF2-40B4-BE49-F238E27FC236}">
                  <a16:creationId xmlns:a16="http://schemas.microsoft.com/office/drawing/2014/main" id="{627B12F3-B707-4D61-A8E5-1911632C4D95}"/>
                </a:ext>
              </a:extLst>
            </p:cNvPr>
            <p:cNvSpPr/>
            <p:nvPr/>
          </p:nvSpPr>
          <p:spPr>
            <a:xfrm>
              <a:off x="0" y="205284"/>
              <a:ext cx="12191999" cy="343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D71B781-EBCB-440B-B2FB-0758E856FF92}"/>
              </a:ext>
            </a:extLst>
          </p:cNvPr>
          <p:cNvCxnSpPr/>
          <p:nvPr userDrawn="1"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635E07CB-4450-4A1A-BE1A-D3DCA8CD281A}"/>
              </a:ext>
            </a:extLst>
          </p:cNvPr>
          <p:cNvGrpSpPr/>
          <p:nvPr userDrawn="1"/>
        </p:nvGrpSpPr>
        <p:grpSpPr>
          <a:xfrm>
            <a:off x="272608" y="6544600"/>
            <a:ext cx="11761838" cy="190262"/>
            <a:chOff x="272608" y="6544600"/>
            <a:chExt cx="11761838" cy="190262"/>
          </a:xfrm>
        </p:grpSpPr>
        <p:sp>
          <p:nvSpPr>
            <p:cNvPr id="9" name="슬라이드 번호 개체 틀 3">
              <a:extLst>
                <a:ext uri="{FF2B5EF4-FFF2-40B4-BE49-F238E27FC236}">
                  <a16:creationId xmlns:a16="http://schemas.microsoft.com/office/drawing/2014/main" id="{D62AD25A-BB97-43F8-8ACC-BC59F23BD610}"/>
                </a:ext>
              </a:extLst>
            </p:cNvPr>
            <p:cNvSpPr txBox="1">
              <a:spLocks/>
            </p:cNvSpPr>
            <p:nvPr/>
          </p:nvSpPr>
          <p:spPr>
            <a:xfrm>
              <a:off x="11637340" y="6544600"/>
              <a:ext cx="397106" cy="19026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tIns="0" bIns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935E8B0A-57DB-4DF1-AFD4-774982ACCBCF}"/>
                </a:ext>
              </a:extLst>
            </p:cNvPr>
            <p:cNvCxnSpPr>
              <a:cxnSpLocks/>
            </p:cNvCxnSpPr>
            <p:nvPr/>
          </p:nvCxnSpPr>
          <p:spPr>
            <a:xfrm>
              <a:off x="272608" y="6654801"/>
              <a:ext cx="111347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14B8E1C-B92F-44E3-8248-02A98C1A6B1D}"/>
              </a:ext>
            </a:extLst>
          </p:cNvPr>
          <p:cNvSpPr txBox="1"/>
          <p:nvPr userDrawn="1"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‹#›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B695EE2-6031-4DCB-BC37-8EFF0EDB8E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85" y="346245"/>
            <a:ext cx="2311006" cy="29863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8C8049D-0DF7-469A-A051-0A607F80A098}"/>
              </a:ext>
            </a:extLst>
          </p:cNvPr>
          <p:cNvSpPr/>
          <p:nvPr userDrawn="1"/>
        </p:nvSpPr>
        <p:spPr>
          <a:xfrm>
            <a:off x="272608" y="313609"/>
            <a:ext cx="26212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Chapter 02. 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네이버 </a:t>
            </a:r>
            <a:r>
              <a:rPr lang="ko-KR" altLang="en-US" sz="15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웍스결재</a:t>
            </a:r>
            <a:endParaRPr lang="ko-KR" altLang="en-US" sz="15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179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1D0F5477-4057-4D08-BCFC-CA18FAB2A982}"/>
              </a:ext>
            </a:extLst>
          </p:cNvPr>
          <p:cNvGrpSpPr/>
          <p:nvPr userDrawn="1"/>
        </p:nvGrpSpPr>
        <p:grpSpPr>
          <a:xfrm>
            <a:off x="0" y="0"/>
            <a:ext cx="12192000" cy="548789"/>
            <a:chOff x="0" y="0"/>
            <a:chExt cx="12192000" cy="54878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298C299-9B86-438A-8BA6-7098523BBF81}"/>
                </a:ext>
              </a:extLst>
            </p:cNvPr>
            <p:cNvSpPr/>
            <p:nvPr/>
          </p:nvSpPr>
          <p:spPr>
            <a:xfrm>
              <a:off x="0" y="0"/>
              <a:ext cx="12192000" cy="355600"/>
            </a:xfrm>
            <a:prstGeom prst="rect">
              <a:avLst/>
            </a:prstGeom>
            <a:gradFill flip="none" rotWithShape="1">
              <a:gsLst>
                <a:gs pos="19000">
                  <a:srgbClr val="0D3A79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" name="양쪽 모서리가 둥근 사각형 3">
              <a:extLst>
                <a:ext uri="{FF2B5EF4-FFF2-40B4-BE49-F238E27FC236}">
                  <a16:creationId xmlns:a16="http://schemas.microsoft.com/office/drawing/2014/main" id="{D5304128-B516-4B3C-B5F4-67BA432C4FD7}"/>
                </a:ext>
              </a:extLst>
            </p:cNvPr>
            <p:cNvSpPr/>
            <p:nvPr/>
          </p:nvSpPr>
          <p:spPr>
            <a:xfrm>
              <a:off x="0" y="205284"/>
              <a:ext cx="12191999" cy="343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8DCB357-491A-4B65-B4FB-C646B491868D}"/>
              </a:ext>
            </a:extLst>
          </p:cNvPr>
          <p:cNvCxnSpPr/>
          <p:nvPr userDrawn="1"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85078C04-31CF-4016-8A08-76982F64B769}"/>
              </a:ext>
            </a:extLst>
          </p:cNvPr>
          <p:cNvGrpSpPr/>
          <p:nvPr userDrawn="1"/>
        </p:nvGrpSpPr>
        <p:grpSpPr>
          <a:xfrm>
            <a:off x="272608" y="6544600"/>
            <a:ext cx="11761838" cy="190262"/>
            <a:chOff x="272608" y="6544600"/>
            <a:chExt cx="11761838" cy="190262"/>
          </a:xfrm>
        </p:grpSpPr>
        <p:sp>
          <p:nvSpPr>
            <p:cNvPr id="9" name="슬라이드 번호 개체 틀 3">
              <a:extLst>
                <a:ext uri="{FF2B5EF4-FFF2-40B4-BE49-F238E27FC236}">
                  <a16:creationId xmlns:a16="http://schemas.microsoft.com/office/drawing/2014/main" id="{0F1F784D-2A75-402E-982A-B5AD695768A0}"/>
                </a:ext>
              </a:extLst>
            </p:cNvPr>
            <p:cNvSpPr txBox="1">
              <a:spLocks/>
            </p:cNvSpPr>
            <p:nvPr/>
          </p:nvSpPr>
          <p:spPr>
            <a:xfrm>
              <a:off x="11637340" y="6544600"/>
              <a:ext cx="397106" cy="19026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tIns="0" bIns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1D58B694-E873-4F42-8BCE-5B1A24E84514}"/>
                </a:ext>
              </a:extLst>
            </p:cNvPr>
            <p:cNvCxnSpPr>
              <a:cxnSpLocks/>
            </p:cNvCxnSpPr>
            <p:nvPr/>
          </p:nvCxnSpPr>
          <p:spPr>
            <a:xfrm>
              <a:off x="272608" y="6654801"/>
              <a:ext cx="111347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61FCA6-AA2E-4C9A-9A8A-3E43D9E21DE2}"/>
              </a:ext>
            </a:extLst>
          </p:cNvPr>
          <p:cNvSpPr txBox="1"/>
          <p:nvPr userDrawn="1"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‹#›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ADE304-9AD2-4636-9A3F-5BFC167EA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85" y="346245"/>
            <a:ext cx="2311006" cy="29863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57E6C8C-EBA8-44C2-98A6-73B5CA4DFFC4}"/>
              </a:ext>
            </a:extLst>
          </p:cNvPr>
          <p:cNvSpPr/>
          <p:nvPr userDrawn="1"/>
        </p:nvSpPr>
        <p:spPr>
          <a:xfrm>
            <a:off x="272608" y="313609"/>
            <a:ext cx="374333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Chapter 03. 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구글 스프레드시트 이용 가이드</a:t>
            </a:r>
          </a:p>
        </p:txBody>
      </p:sp>
    </p:spTree>
    <p:extLst>
      <p:ext uri="{BB962C8B-B14F-4D97-AF65-F5344CB8AC3E}">
        <p14:creationId xmlns:p14="http://schemas.microsoft.com/office/powerpoint/2010/main" val="472207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1D0F5477-4057-4D08-BCFC-CA18FAB2A982}"/>
              </a:ext>
            </a:extLst>
          </p:cNvPr>
          <p:cNvGrpSpPr/>
          <p:nvPr userDrawn="1"/>
        </p:nvGrpSpPr>
        <p:grpSpPr>
          <a:xfrm>
            <a:off x="0" y="0"/>
            <a:ext cx="12192000" cy="548789"/>
            <a:chOff x="0" y="0"/>
            <a:chExt cx="12192000" cy="54878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298C299-9B86-438A-8BA6-7098523BBF81}"/>
                </a:ext>
              </a:extLst>
            </p:cNvPr>
            <p:cNvSpPr/>
            <p:nvPr/>
          </p:nvSpPr>
          <p:spPr>
            <a:xfrm>
              <a:off x="0" y="0"/>
              <a:ext cx="12192000" cy="355600"/>
            </a:xfrm>
            <a:prstGeom prst="rect">
              <a:avLst/>
            </a:prstGeom>
            <a:gradFill flip="none" rotWithShape="1">
              <a:gsLst>
                <a:gs pos="19000">
                  <a:srgbClr val="0D3A79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" name="양쪽 모서리가 둥근 사각형 3">
              <a:extLst>
                <a:ext uri="{FF2B5EF4-FFF2-40B4-BE49-F238E27FC236}">
                  <a16:creationId xmlns:a16="http://schemas.microsoft.com/office/drawing/2014/main" id="{D5304128-B516-4B3C-B5F4-67BA432C4FD7}"/>
                </a:ext>
              </a:extLst>
            </p:cNvPr>
            <p:cNvSpPr/>
            <p:nvPr/>
          </p:nvSpPr>
          <p:spPr>
            <a:xfrm>
              <a:off x="0" y="205284"/>
              <a:ext cx="12191999" cy="343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8DCB357-491A-4B65-B4FB-C646B491868D}"/>
              </a:ext>
            </a:extLst>
          </p:cNvPr>
          <p:cNvCxnSpPr/>
          <p:nvPr userDrawn="1"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85078C04-31CF-4016-8A08-76982F64B769}"/>
              </a:ext>
            </a:extLst>
          </p:cNvPr>
          <p:cNvGrpSpPr/>
          <p:nvPr userDrawn="1"/>
        </p:nvGrpSpPr>
        <p:grpSpPr>
          <a:xfrm>
            <a:off x="272608" y="6544600"/>
            <a:ext cx="11761838" cy="190262"/>
            <a:chOff x="272608" y="6544600"/>
            <a:chExt cx="11761838" cy="190262"/>
          </a:xfrm>
        </p:grpSpPr>
        <p:sp>
          <p:nvSpPr>
            <p:cNvPr id="9" name="슬라이드 번호 개체 틀 3">
              <a:extLst>
                <a:ext uri="{FF2B5EF4-FFF2-40B4-BE49-F238E27FC236}">
                  <a16:creationId xmlns:a16="http://schemas.microsoft.com/office/drawing/2014/main" id="{0F1F784D-2A75-402E-982A-B5AD695768A0}"/>
                </a:ext>
              </a:extLst>
            </p:cNvPr>
            <p:cNvSpPr txBox="1">
              <a:spLocks/>
            </p:cNvSpPr>
            <p:nvPr/>
          </p:nvSpPr>
          <p:spPr>
            <a:xfrm>
              <a:off x="11637340" y="6544600"/>
              <a:ext cx="397106" cy="19026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tIns="0" bIns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1D58B694-E873-4F42-8BCE-5B1A24E84514}"/>
                </a:ext>
              </a:extLst>
            </p:cNvPr>
            <p:cNvCxnSpPr>
              <a:cxnSpLocks/>
            </p:cNvCxnSpPr>
            <p:nvPr/>
          </p:nvCxnSpPr>
          <p:spPr>
            <a:xfrm>
              <a:off x="272608" y="6654801"/>
              <a:ext cx="111347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61FCA6-AA2E-4C9A-9A8A-3E43D9E21DE2}"/>
              </a:ext>
            </a:extLst>
          </p:cNvPr>
          <p:cNvSpPr txBox="1"/>
          <p:nvPr userDrawn="1"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‹#›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ADE304-9AD2-4636-9A3F-5BFC167EA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85" y="346245"/>
            <a:ext cx="2311006" cy="29863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57E6C8C-EBA8-44C2-98A6-73B5CA4DFFC4}"/>
              </a:ext>
            </a:extLst>
          </p:cNvPr>
          <p:cNvSpPr/>
          <p:nvPr userDrawn="1"/>
        </p:nvSpPr>
        <p:spPr>
          <a:xfrm>
            <a:off x="272608" y="313609"/>
            <a:ext cx="347883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Chapter 04.  NAS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드라이브 증빙 업로드</a:t>
            </a:r>
          </a:p>
        </p:txBody>
      </p:sp>
    </p:spTree>
    <p:extLst>
      <p:ext uri="{BB962C8B-B14F-4D97-AF65-F5344CB8AC3E}">
        <p14:creationId xmlns:p14="http://schemas.microsoft.com/office/powerpoint/2010/main" val="14402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1D0F5477-4057-4D08-BCFC-CA18FAB2A982}"/>
              </a:ext>
            </a:extLst>
          </p:cNvPr>
          <p:cNvGrpSpPr/>
          <p:nvPr userDrawn="1"/>
        </p:nvGrpSpPr>
        <p:grpSpPr>
          <a:xfrm>
            <a:off x="0" y="0"/>
            <a:ext cx="12192000" cy="548789"/>
            <a:chOff x="0" y="0"/>
            <a:chExt cx="12192000" cy="54878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298C299-9B86-438A-8BA6-7098523BBF81}"/>
                </a:ext>
              </a:extLst>
            </p:cNvPr>
            <p:cNvSpPr/>
            <p:nvPr/>
          </p:nvSpPr>
          <p:spPr>
            <a:xfrm>
              <a:off x="0" y="0"/>
              <a:ext cx="12192000" cy="355600"/>
            </a:xfrm>
            <a:prstGeom prst="rect">
              <a:avLst/>
            </a:prstGeom>
            <a:gradFill flip="none" rotWithShape="1">
              <a:gsLst>
                <a:gs pos="19000">
                  <a:srgbClr val="0D3A79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" name="양쪽 모서리가 둥근 사각형 3">
              <a:extLst>
                <a:ext uri="{FF2B5EF4-FFF2-40B4-BE49-F238E27FC236}">
                  <a16:creationId xmlns:a16="http://schemas.microsoft.com/office/drawing/2014/main" id="{D5304128-B516-4B3C-B5F4-67BA432C4FD7}"/>
                </a:ext>
              </a:extLst>
            </p:cNvPr>
            <p:cNvSpPr/>
            <p:nvPr/>
          </p:nvSpPr>
          <p:spPr>
            <a:xfrm>
              <a:off x="0" y="205284"/>
              <a:ext cx="12191999" cy="343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8DCB357-491A-4B65-B4FB-C646B491868D}"/>
              </a:ext>
            </a:extLst>
          </p:cNvPr>
          <p:cNvCxnSpPr/>
          <p:nvPr userDrawn="1"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85078C04-31CF-4016-8A08-76982F64B769}"/>
              </a:ext>
            </a:extLst>
          </p:cNvPr>
          <p:cNvGrpSpPr/>
          <p:nvPr userDrawn="1"/>
        </p:nvGrpSpPr>
        <p:grpSpPr>
          <a:xfrm>
            <a:off x="272608" y="6544600"/>
            <a:ext cx="11761838" cy="190262"/>
            <a:chOff x="272608" y="6544600"/>
            <a:chExt cx="11761838" cy="190262"/>
          </a:xfrm>
        </p:grpSpPr>
        <p:sp>
          <p:nvSpPr>
            <p:cNvPr id="9" name="슬라이드 번호 개체 틀 3">
              <a:extLst>
                <a:ext uri="{FF2B5EF4-FFF2-40B4-BE49-F238E27FC236}">
                  <a16:creationId xmlns:a16="http://schemas.microsoft.com/office/drawing/2014/main" id="{0F1F784D-2A75-402E-982A-B5AD695768A0}"/>
                </a:ext>
              </a:extLst>
            </p:cNvPr>
            <p:cNvSpPr txBox="1">
              <a:spLocks/>
            </p:cNvSpPr>
            <p:nvPr/>
          </p:nvSpPr>
          <p:spPr>
            <a:xfrm>
              <a:off x="11637340" y="6544600"/>
              <a:ext cx="397106" cy="19026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tIns="0" bIns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1D58B694-E873-4F42-8BCE-5B1A24E84514}"/>
                </a:ext>
              </a:extLst>
            </p:cNvPr>
            <p:cNvCxnSpPr>
              <a:cxnSpLocks/>
            </p:cNvCxnSpPr>
            <p:nvPr/>
          </p:nvCxnSpPr>
          <p:spPr>
            <a:xfrm>
              <a:off x="272608" y="6654801"/>
              <a:ext cx="111347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61FCA6-AA2E-4C9A-9A8A-3E43D9E21DE2}"/>
              </a:ext>
            </a:extLst>
          </p:cNvPr>
          <p:cNvSpPr txBox="1"/>
          <p:nvPr userDrawn="1"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‹#›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ADE304-9AD2-4636-9A3F-5BFC167EA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85" y="346245"/>
            <a:ext cx="2311006" cy="29863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57E6C8C-EBA8-44C2-98A6-73B5CA4DFFC4}"/>
              </a:ext>
            </a:extLst>
          </p:cNvPr>
          <p:cNvSpPr/>
          <p:nvPr userDrawn="1"/>
        </p:nvSpPr>
        <p:spPr>
          <a:xfrm>
            <a:off x="272608" y="313609"/>
            <a:ext cx="35670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Chapter 05. 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지출가이드 및 제출서류 안내</a:t>
            </a:r>
          </a:p>
        </p:txBody>
      </p:sp>
    </p:spTree>
    <p:extLst>
      <p:ext uri="{BB962C8B-B14F-4D97-AF65-F5344CB8AC3E}">
        <p14:creationId xmlns:p14="http://schemas.microsoft.com/office/powerpoint/2010/main" val="280579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1D0F5477-4057-4D08-BCFC-CA18FAB2A982}"/>
              </a:ext>
            </a:extLst>
          </p:cNvPr>
          <p:cNvGrpSpPr/>
          <p:nvPr userDrawn="1"/>
        </p:nvGrpSpPr>
        <p:grpSpPr>
          <a:xfrm>
            <a:off x="0" y="0"/>
            <a:ext cx="12192000" cy="548789"/>
            <a:chOff x="0" y="0"/>
            <a:chExt cx="12192000" cy="54878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298C299-9B86-438A-8BA6-7098523BBF81}"/>
                </a:ext>
              </a:extLst>
            </p:cNvPr>
            <p:cNvSpPr/>
            <p:nvPr/>
          </p:nvSpPr>
          <p:spPr>
            <a:xfrm>
              <a:off x="0" y="0"/>
              <a:ext cx="12192000" cy="355600"/>
            </a:xfrm>
            <a:prstGeom prst="rect">
              <a:avLst/>
            </a:prstGeom>
            <a:gradFill flip="none" rotWithShape="1">
              <a:gsLst>
                <a:gs pos="19000">
                  <a:srgbClr val="0D3A79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" name="양쪽 모서리가 둥근 사각형 3">
              <a:extLst>
                <a:ext uri="{FF2B5EF4-FFF2-40B4-BE49-F238E27FC236}">
                  <a16:creationId xmlns:a16="http://schemas.microsoft.com/office/drawing/2014/main" id="{D5304128-B516-4B3C-B5F4-67BA432C4FD7}"/>
                </a:ext>
              </a:extLst>
            </p:cNvPr>
            <p:cNvSpPr/>
            <p:nvPr/>
          </p:nvSpPr>
          <p:spPr>
            <a:xfrm>
              <a:off x="0" y="205284"/>
              <a:ext cx="12191999" cy="343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8DCB357-491A-4B65-B4FB-C646B491868D}"/>
              </a:ext>
            </a:extLst>
          </p:cNvPr>
          <p:cNvCxnSpPr/>
          <p:nvPr userDrawn="1"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85078C04-31CF-4016-8A08-76982F64B769}"/>
              </a:ext>
            </a:extLst>
          </p:cNvPr>
          <p:cNvGrpSpPr/>
          <p:nvPr userDrawn="1"/>
        </p:nvGrpSpPr>
        <p:grpSpPr>
          <a:xfrm>
            <a:off x="272608" y="6544600"/>
            <a:ext cx="11761838" cy="190262"/>
            <a:chOff x="272608" y="6544600"/>
            <a:chExt cx="11761838" cy="190262"/>
          </a:xfrm>
        </p:grpSpPr>
        <p:sp>
          <p:nvSpPr>
            <p:cNvPr id="9" name="슬라이드 번호 개체 틀 3">
              <a:extLst>
                <a:ext uri="{FF2B5EF4-FFF2-40B4-BE49-F238E27FC236}">
                  <a16:creationId xmlns:a16="http://schemas.microsoft.com/office/drawing/2014/main" id="{0F1F784D-2A75-402E-982A-B5AD695768A0}"/>
                </a:ext>
              </a:extLst>
            </p:cNvPr>
            <p:cNvSpPr txBox="1">
              <a:spLocks/>
            </p:cNvSpPr>
            <p:nvPr/>
          </p:nvSpPr>
          <p:spPr>
            <a:xfrm>
              <a:off x="11637340" y="6544600"/>
              <a:ext cx="397106" cy="19026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tIns="0" bIns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1D58B694-E873-4F42-8BCE-5B1A24E84514}"/>
                </a:ext>
              </a:extLst>
            </p:cNvPr>
            <p:cNvCxnSpPr>
              <a:cxnSpLocks/>
            </p:cNvCxnSpPr>
            <p:nvPr/>
          </p:nvCxnSpPr>
          <p:spPr>
            <a:xfrm>
              <a:off x="272608" y="6654801"/>
              <a:ext cx="111347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61FCA6-AA2E-4C9A-9A8A-3E43D9E21DE2}"/>
              </a:ext>
            </a:extLst>
          </p:cNvPr>
          <p:cNvSpPr txBox="1"/>
          <p:nvPr userDrawn="1"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‹#›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ADE304-9AD2-4636-9A3F-5BFC167EA3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85" y="346245"/>
            <a:ext cx="2311006" cy="29863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57E6C8C-EBA8-44C2-98A6-73B5CA4DFFC4}"/>
              </a:ext>
            </a:extLst>
          </p:cNvPr>
          <p:cNvSpPr/>
          <p:nvPr userDrawn="1"/>
        </p:nvSpPr>
        <p:spPr>
          <a:xfrm>
            <a:off x="272608" y="313609"/>
            <a:ext cx="30780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Chapter 06.  1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차년도 주요 지적사례</a:t>
            </a:r>
          </a:p>
        </p:txBody>
      </p:sp>
    </p:spTree>
    <p:extLst>
      <p:ext uri="{BB962C8B-B14F-4D97-AF65-F5344CB8AC3E}">
        <p14:creationId xmlns:p14="http://schemas.microsoft.com/office/powerpoint/2010/main" val="22918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  <p:sldLayoutId id="2147483654" r:id="rId5"/>
    <p:sldLayoutId id="2147483656" r:id="rId6"/>
    <p:sldLayoutId id="2147483655" r:id="rId7"/>
    <p:sldLayoutId id="2147483658" r:id="rId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5sZVMiUpmeMReqwfG29kJsP0D7S5TU2OOW-XFQ7p9NE/edit?usp=sharin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6880B03-F49D-4B23-8768-53BF7FFCEC0C}"/>
              </a:ext>
            </a:extLst>
          </p:cNvPr>
          <p:cNvSpPr/>
          <p:nvPr/>
        </p:nvSpPr>
        <p:spPr>
          <a:xfrm>
            <a:off x="-600" y="0"/>
            <a:ext cx="12192000" cy="6139542"/>
          </a:xfrm>
          <a:prstGeom prst="rect">
            <a:avLst/>
          </a:prstGeom>
          <a:gradFill flip="none" rotWithShape="1">
            <a:gsLst>
              <a:gs pos="54000">
                <a:schemeClr val="bg1">
                  <a:lumMod val="85000"/>
                  <a:alpha val="70000"/>
                </a:schemeClr>
              </a:gs>
              <a:gs pos="43000">
                <a:schemeClr val="bg1"/>
              </a:gs>
              <a:gs pos="85000">
                <a:schemeClr val="bg1"/>
              </a:gs>
              <a:gs pos="1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BD9EF61-5044-45D8-B7E7-EDB4241DC281}"/>
              </a:ext>
            </a:extLst>
          </p:cNvPr>
          <p:cNvSpPr/>
          <p:nvPr/>
        </p:nvSpPr>
        <p:spPr>
          <a:xfrm>
            <a:off x="1310880" y="760227"/>
            <a:ext cx="9570249" cy="964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54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</a:t>
            </a:r>
            <a:r>
              <a:rPr lang="ko-KR" altLang="en-US" sz="54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차년도 사업비 집행절차 설명회</a:t>
            </a:r>
            <a:endParaRPr lang="en-US" altLang="ko-KR" sz="54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52F83F1-5E96-45E9-AA69-0C4AE0193DAC}"/>
              </a:ext>
            </a:extLst>
          </p:cNvPr>
          <p:cNvGrpSpPr/>
          <p:nvPr/>
        </p:nvGrpSpPr>
        <p:grpSpPr>
          <a:xfrm>
            <a:off x="1332011" y="606695"/>
            <a:ext cx="9527979" cy="1210954"/>
            <a:chOff x="1874808" y="759737"/>
            <a:chExt cx="8442384" cy="1414318"/>
          </a:xfrm>
        </p:grpSpPr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5648330A-98C5-4875-B4DA-8839C2465E5B}"/>
                </a:ext>
              </a:extLst>
            </p:cNvPr>
            <p:cNvCxnSpPr/>
            <p:nvPr/>
          </p:nvCxnSpPr>
          <p:spPr>
            <a:xfrm>
              <a:off x="1874808" y="759737"/>
              <a:ext cx="8442384" cy="0"/>
            </a:xfrm>
            <a:prstGeom prst="line">
              <a:avLst/>
            </a:prstGeom>
            <a:ln w="19050" cap="rnd">
              <a:gradFill flip="none" rotWithShape="1">
                <a:gsLst>
                  <a:gs pos="4000">
                    <a:srgbClr val="0D3A79">
                      <a:alpha val="60000"/>
                    </a:srgbClr>
                  </a:gs>
                  <a:gs pos="100000">
                    <a:srgbClr val="F04320">
                      <a:alpha val="4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A44B1528-A79C-4EC3-8F9A-416434191741}"/>
                </a:ext>
              </a:extLst>
            </p:cNvPr>
            <p:cNvCxnSpPr/>
            <p:nvPr/>
          </p:nvCxnSpPr>
          <p:spPr>
            <a:xfrm>
              <a:off x="1874808" y="2174055"/>
              <a:ext cx="8442384" cy="0"/>
            </a:xfrm>
            <a:prstGeom prst="line">
              <a:avLst/>
            </a:prstGeom>
            <a:ln w="19050" cap="rnd">
              <a:gradFill flip="none" rotWithShape="1">
                <a:gsLst>
                  <a:gs pos="4000">
                    <a:srgbClr val="0D3A79">
                      <a:alpha val="60000"/>
                    </a:srgbClr>
                  </a:gs>
                  <a:gs pos="100000">
                    <a:srgbClr val="F04320">
                      <a:alpha val="4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직사각형 24">
            <a:extLst>
              <a:ext uri="{FF2B5EF4-FFF2-40B4-BE49-F238E27FC236}">
                <a16:creationId xmlns:a16="http://schemas.microsoft.com/office/drawing/2014/main" id="{DB87E395-FF0F-45DA-9C4B-555D0C049476}"/>
              </a:ext>
            </a:extLst>
          </p:cNvPr>
          <p:cNvSpPr/>
          <p:nvPr/>
        </p:nvSpPr>
        <p:spPr>
          <a:xfrm>
            <a:off x="154422" y="2878197"/>
            <a:ext cx="11883157" cy="3043947"/>
          </a:xfrm>
          <a:custGeom>
            <a:avLst/>
            <a:gdLst>
              <a:gd name="connsiteX0" fmla="*/ 0 w 12001989"/>
              <a:gd name="connsiteY0" fmla="*/ 0 h 2725132"/>
              <a:gd name="connsiteX1" fmla="*/ 12001989 w 12001989"/>
              <a:gd name="connsiteY1" fmla="*/ 0 h 2725132"/>
              <a:gd name="connsiteX2" fmla="*/ 12001989 w 12001989"/>
              <a:gd name="connsiteY2" fmla="*/ 2725132 h 2725132"/>
              <a:gd name="connsiteX3" fmla="*/ 0 w 12001989"/>
              <a:gd name="connsiteY3" fmla="*/ 2725132 h 2725132"/>
              <a:gd name="connsiteX4" fmla="*/ 0 w 12001989"/>
              <a:gd name="connsiteY4" fmla="*/ 0 h 2725132"/>
              <a:gd name="connsiteX0" fmla="*/ 12001989 w 12093429"/>
              <a:gd name="connsiteY0" fmla="*/ 0 h 2725132"/>
              <a:gd name="connsiteX1" fmla="*/ 12001989 w 12093429"/>
              <a:gd name="connsiteY1" fmla="*/ 2725132 h 2725132"/>
              <a:gd name="connsiteX2" fmla="*/ 0 w 12093429"/>
              <a:gd name="connsiteY2" fmla="*/ 2725132 h 2725132"/>
              <a:gd name="connsiteX3" fmla="*/ 0 w 12093429"/>
              <a:gd name="connsiteY3" fmla="*/ 0 h 2725132"/>
              <a:gd name="connsiteX4" fmla="*/ 12093429 w 12093429"/>
              <a:gd name="connsiteY4" fmla="*/ 91440 h 2725132"/>
              <a:gd name="connsiteX0" fmla="*/ 12001989 w 12001989"/>
              <a:gd name="connsiteY0" fmla="*/ 36379 h 2761511"/>
              <a:gd name="connsiteX1" fmla="*/ 12001989 w 12001989"/>
              <a:gd name="connsiteY1" fmla="*/ 2761511 h 2761511"/>
              <a:gd name="connsiteX2" fmla="*/ 0 w 12001989"/>
              <a:gd name="connsiteY2" fmla="*/ 2761511 h 2761511"/>
              <a:gd name="connsiteX3" fmla="*/ 0 w 12001989"/>
              <a:gd name="connsiteY3" fmla="*/ 36379 h 2761511"/>
              <a:gd name="connsiteX4" fmla="*/ 520861 w 12001989"/>
              <a:gd name="connsiteY4" fmla="*/ 0 h 2761511"/>
              <a:gd name="connsiteX0" fmla="*/ 12001989 w 12001989"/>
              <a:gd name="connsiteY0" fmla="*/ 36379 h 2761511"/>
              <a:gd name="connsiteX1" fmla="*/ 12001989 w 12001989"/>
              <a:gd name="connsiteY1" fmla="*/ 2761511 h 2761511"/>
              <a:gd name="connsiteX2" fmla="*/ 0 w 12001989"/>
              <a:gd name="connsiteY2" fmla="*/ 2761511 h 2761511"/>
              <a:gd name="connsiteX3" fmla="*/ 0 w 12001989"/>
              <a:gd name="connsiteY3" fmla="*/ 36379 h 2761511"/>
              <a:gd name="connsiteX4" fmla="*/ 520861 w 12001989"/>
              <a:gd name="connsiteY4" fmla="*/ 0 h 2761511"/>
              <a:gd name="connsiteX0" fmla="*/ 12001989 w 12001989"/>
              <a:gd name="connsiteY0" fmla="*/ 138291 h 2863423"/>
              <a:gd name="connsiteX1" fmla="*/ 12001989 w 12001989"/>
              <a:gd name="connsiteY1" fmla="*/ 2863423 h 2863423"/>
              <a:gd name="connsiteX2" fmla="*/ 0 w 12001989"/>
              <a:gd name="connsiteY2" fmla="*/ 2863423 h 2863423"/>
              <a:gd name="connsiteX3" fmla="*/ 0 w 12001989"/>
              <a:gd name="connsiteY3" fmla="*/ 138291 h 2863423"/>
              <a:gd name="connsiteX4" fmla="*/ 520861 w 12001989"/>
              <a:gd name="connsiteY4" fmla="*/ 101912 h 2863423"/>
              <a:gd name="connsiteX0" fmla="*/ 12001989 w 12001989"/>
              <a:gd name="connsiteY0" fmla="*/ 0 h 2725132"/>
              <a:gd name="connsiteX1" fmla="*/ 12001989 w 12001989"/>
              <a:gd name="connsiteY1" fmla="*/ 2725132 h 2725132"/>
              <a:gd name="connsiteX2" fmla="*/ 0 w 12001989"/>
              <a:gd name="connsiteY2" fmla="*/ 2725132 h 2725132"/>
              <a:gd name="connsiteX3" fmla="*/ 0 w 12001989"/>
              <a:gd name="connsiteY3" fmla="*/ 0 h 2725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1989" h="2725132">
                <a:moveTo>
                  <a:pt x="12001989" y="0"/>
                </a:moveTo>
                <a:lnTo>
                  <a:pt x="12001989" y="2725132"/>
                </a:lnTo>
                <a:lnTo>
                  <a:pt x="0" y="2725132"/>
                </a:lnTo>
                <a:lnTo>
                  <a:pt x="0" y="0"/>
                </a:lnTo>
              </a:path>
            </a:pathLst>
          </a:custGeom>
          <a:gradFill flip="none" rotWithShape="1">
            <a:gsLst>
              <a:gs pos="47000">
                <a:srgbClr val="4A639C">
                  <a:alpha val="45000"/>
                </a:srgbClr>
              </a:gs>
              <a:gs pos="0">
                <a:srgbClr val="2B4D89">
                  <a:alpha val="0"/>
                </a:srgbClr>
              </a:gs>
              <a:gs pos="100000">
                <a:srgbClr val="F04320">
                  <a:alpha val="25000"/>
                </a:srgbClr>
              </a:gs>
            </a:gsLst>
            <a:lin ang="5400000" scaled="1"/>
            <a:tileRect/>
          </a:gradFill>
          <a:ln w="127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F2A2A5B-9869-487D-89B9-92C1A17892C5}"/>
              </a:ext>
            </a:extLst>
          </p:cNvPr>
          <p:cNvSpPr/>
          <p:nvPr/>
        </p:nvSpPr>
        <p:spPr>
          <a:xfrm>
            <a:off x="390398" y="3543320"/>
            <a:ext cx="3183885" cy="23544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0">
              <a:lnSpc>
                <a:spcPct val="80000"/>
              </a:lnSpc>
            </a:pPr>
            <a:r>
              <a:rPr lang="en-US" altLang="ko-KR" sz="6000" b="1" spc="-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BA843F">
                    <a:alpha val="6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R</a:t>
            </a:r>
            <a:r>
              <a:rPr lang="en-US" altLang="ko-KR" sz="4000" b="1" spc="-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alpha val="6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egional</a:t>
            </a:r>
            <a:endParaRPr lang="en-US" altLang="ko-KR" sz="4800" b="1" spc="-1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alpha val="6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fontAlgn="base" latinLnBrk="0">
              <a:lnSpc>
                <a:spcPct val="80000"/>
              </a:lnSpc>
            </a:pPr>
            <a:r>
              <a:rPr lang="en-US" altLang="ko-KR" sz="6000" b="1" spc="-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BA843F">
                    <a:alpha val="6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I</a:t>
            </a:r>
            <a:r>
              <a:rPr lang="en-US" altLang="ko-KR" sz="4000" b="1" spc="-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alpha val="6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nnovation</a:t>
            </a:r>
            <a:endParaRPr lang="en-US" altLang="ko-KR" sz="4800" b="1" spc="-1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alpha val="6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fontAlgn="base" latinLnBrk="0">
              <a:lnSpc>
                <a:spcPct val="80000"/>
              </a:lnSpc>
            </a:pPr>
            <a:r>
              <a:rPr lang="en-US" altLang="ko-KR" sz="6000" b="1" spc="-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BA843F">
                    <a:alpha val="6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</a:t>
            </a:r>
            <a:r>
              <a:rPr lang="en-US" altLang="ko-KR" sz="4000" b="1" spc="-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alpha val="6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ystem</a:t>
            </a:r>
            <a:endParaRPr lang="ko-KR" altLang="en-US" sz="4000" b="1" spc="-1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alpha val="6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8A059C3-2080-4F83-BA18-F12A32532C51}"/>
              </a:ext>
            </a:extLst>
          </p:cNvPr>
          <p:cNvSpPr/>
          <p:nvPr/>
        </p:nvSpPr>
        <p:spPr>
          <a:xfrm>
            <a:off x="8901762" y="2869716"/>
            <a:ext cx="195822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fontAlgn="base" latinLnBrk="0"/>
            <a:r>
              <a:rPr lang="en-US" altLang="ko-KR" sz="2000" b="1" kern="1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2024. 07. 03.(</a:t>
            </a:r>
            <a:r>
              <a:rPr lang="ko-KR" altLang="en-US" sz="2000" b="1" kern="1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</a:t>
            </a:r>
            <a:r>
              <a:rPr lang="en-US" altLang="ko-KR" sz="2000" b="1" kern="100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lang="ko-KR" altLang="en-US" sz="2000" b="1" kern="0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28DD67E-DCA9-49E0-BA27-054BCE9CB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61" y="6211698"/>
            <a:ext cx="4355878" cy="4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43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F826AB33-EE8E-4C4D-8CD7-09E1A67FC7D1}"/>
              </a:ext>
            </a:extLst>
          </p:cNvPr>
          <p:cNvSpPr/>
          <p:nvPr/>
        </p:nvSpPr>
        <p:spPr>
          <a:xfrm>
            <a:off x="-60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72000">
                <a:schemeClr val="bg1">
                  <a:lumMod val="85000"/>
                  <a:alpha val="70000"/>
                </a:schemeClr>
              </a:gs>
              <a:gs pos="43000">
                <a:schemeClr val="bg1"/>
              </a:gs>
              <a:gs pos="85000">
                <a:schemeClr val="bg1"/>
              </a:gs>
              <a:gs pos="1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BD32DD04-B6AE-4211-9B4C-0EE5A256B72E}"/>
              </a:ext>
            </a:extLst>
          </p:cNvPr>
          <p:cNvSpPr/>
          <p:nvPr/>
        </p:nvSpPr>
        <p:spPr>
          <a:xfrm>
            <a:off x="5521332" y="125520"/>
            <a:ext cx="6496495" cy="6487693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1262743" y="493485"/>
                </a:moveTo>
                <a:lnTo>
                  <a:pt x="6496495" y="0"/>
                </a:lnTo>
                <a:lnTo>
                  <a:pt x="5001524" y="6153865"/>
                </a:lnTo>
                <a:lnTo>
                  <a:pt x="0" y="6487693"/>
                </a:lnTo>
                <a:lnTo>
                  <a:pt x="1262743" y="493485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0E7C391-F08B-47DA-B648-AA492622FFD6}"/>
              </a:ext>
            </a:extLst>
          </p:cNvPr>
          <p:cNvSpPr/>
          <p:nvPr/>
        </p:nvSpPr>
        <p:spPr>
          <a:xfrm>
            <a:off x="547030" y="630816"/>
            <a:ext cx="4256712" cy="1625030"/>
          </a:xfrm>
          <a:prstGeom prst="rect">
            <a:avLst/>
          </a:prstGeom>
        </p:spPr>
        <p:txBody>
          <a:bodyPr wrap="none" lIns="47991" tIns="47991" rIns="47991" bIns="47991">
            <a:spAutoFit/>
          </a:bodyPr>
          <a:lstStyle/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en-US" altLang="ko-KR" sz="4000" b="1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02.</a:t>
            </a: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ko-KR" altLang="en-US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네이버 </a:t>
            </a:r>
            <a:r>
              <a:rPr lang="ko-KR" altLang="en-US" sz="4800" kern="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웍스결재</a:t>
            </a:r>
            <a:endParaRPr lang="en-US" altLang="ko-KR" sz="4800" kern="0" spc="-150" dirty="0">
              <a:ln>
                <a:solidFill>
                  <a:schemeClr val="bg1">
                    <a:alpha val="0"/>
                  </a:schemeClr>
                </a:solidFill>
              </a:ln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6" name="모서리가 둥근 직사각형 10">
            <a:extLst>
              <a:ext uri="{FF2B5EF4-FFF2-40B4-BE49-F238E27FC236}">
                <a16:creationId xmlns:a16="http://schemas.microsoft.com/office/drawing/2014/main" id="{E7F0BE2F-31C8-4354-B7A8-20E32E77B888}"/>
              </a:ext>
            </a:extLst>
          </p:cNvPr>
          <p:cNvSpPr/>
          <p:nvPr/>
        </p:nvSpPr>
        <p:spPr>
          <a:xfrm rot="2700000">
            <a:off x="1510522" y="3928652"/>
            <a:ext cx="38775" cy="5591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1A261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9C0DFA-8B5C-4A71-B85D-4E5A8B322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1" y="6081018"/>
            <a:ext cx="2653370" cy="342881"/>
          </a:xfrm>
          <a:prstGeom prst="rect">
            <a:avLst/>
          </a:prstGeom>
        </p:spPr>
      </p:pic>
      <p:sp>
        <p:nvSpPr>
          <p:cNvPr id="13" name="직사각형 11">
            <a:extLst>
              <a:ext uri="{FF2B5EF4-FFF2-40B4-BE49-F238E27FC236}">
                <a16:creationId xmlns:a16="http://schemas.microsoft.com/office/drawing/2014/main" id="{8E2C7F50-0ED8-4BE6-B81F-C6BD8744D477}"/>
              </a:ext>
            </a:extLst>
          </p:cNvPr>
          <p:cNvSpPr/>
          <p:nvPr/>
        </p:nvSpPr>
        <p:spPr>
          <a:xfrm>
            <a:off x="5549206" y="195092"/>
            <a:ext cx="6496495" cy="6487693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857867 w 6496495"/>
              <a:gd name="connsiteY2" fmla="*/ 5413637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522514" y="1422399"/>
                </a:moveTo>
                <a:lnTo>
                  <a:pt x="6496495" y="0"/>
                </a:lnTo>
                <a:lnTo>
                  <a:pt x="5857867" y="5413637"/>
                </a:lnTo>
                <a:lnTo>
                  <a:pt x="0" y="6487693"/>
                </a:lnTo>
                <a:lnTo>
                  <a:pt x="522514" y="1422399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1F1F1"/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AE57B74-DA92-4A83-9D78-8D9D6E787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595" y1="22975" x2="38595" y2="22975"/>
                        <a14:foregroundMark x1="32893" y1="22727" x2="32893" y2="22727"/>
                        <a14:foregroundMark x1="48760" y1="21488" x2="48760" y2="21488"/>
                        <a14:foregroundMark x1="58430" y1="21736" x2="58430" y2="21736"/>
                        <a14:foregroundMark x1="67355" y1="21488" x2="67355" y2="21488"/>
                        <a14:backgroundMark x1="41405" y1="21322" x2="41405" y2="21322"/>
                        <a14:backgroundMark x1="70248" y1="19504" x2="70248" y2="1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39" y="1213718"/>
            <a:ext cx="4256669" cy="425666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ABAF0A4D-9B40-4F12-B7B9-AC179E8AF56D}"/>
              </a:ext>
            </a:extLst>
          </p:cNvPr>
          <p:cNvSpPr/>
          <p:nvPr/>
        </p:nvSpPr>
        <p:spPr>
          <a:xfrm>
            <a:off x="7064665" y="4936396"/>
            <a:ext cx="3895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kern="0" spc="-1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Naver</a:t>
            </a:r>
            <a:r>
              <a:rPr lang="en-US" altLang="ko-KR" sz="4000" b="1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Works </a:t>
            </a:r>
            <a:endParaRPr lang="ko-KR" altLang="en-US" sz="4000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555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B358EB8C-85F2-4BE8-BFAE-81039BB55F08}"/>
              </a:ext>
            </a:extLst>
          </p:cNvPr>
          <p:cNvSpPr>
            <a:spLocks/>
          </p:cNvSpPr>
          <p:nvPr/>
        </p:nvSpPr>
        <p:spPr>
          <a:xfrm>
            <a:off x="9956843" y="3249198"/>
            <a:ext cx="1540646" cy="7702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과제참여자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id="{BBE3A57B-7EAE-4BAC-9EE5-9EF9EF5B08A5}"/>
              </a:ext>
            </a:extLst>
          </p:cNvPr>
          <p:cNvSpPr>
            <a:spLocks/>
          </p:cNvSpPr>
          <p:nvPr/>
        </p:nvSpPr>
        <p:spPr>
          <a:xfrm>
            <a:off x="7649422" y="3249198"/>
            <a:ext cx="1551407" cy="7702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과제참여자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id="{8B04BD2A-C6E7-425D-A951-24DFA3CF9F14}"/>
              </a:ext>
            </a:extLst>
          </p:cNvPr>
          <p:cNvSpPr>
            <a:spLocks/>
          </p:cNvSpPr>
          <p:nvPr/>
        </p:nvSpPr>
        <p:spPr>
          <a:xfrm>
            <a:off x="5342000" y="3253546"/>
            <a:ext cx="1551408" cy="770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과제참여자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id="{71C5AFD7-CF6A-4423-81F0-4AF573249F9E}"/>
              </a:ext>
            </a:extLst>
          </p:cNvPr>
          <p:cNvSpPr>
            <a:spLocks/>
          </p:cNvSpPr>
          <p:nvPr/>
        </p:nvSpPr>
        <p:spPr>
          <a:xfrm>
            <a:off x="3035344" y="3249198"/>
            <a:ext cx="1551407" cy="7746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과제책임자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FF4343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사업단장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rgbClr val="FF4343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en-US" altLang="ko-KR" sz="1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FF4343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(500</a:t>
            </a:r>
            <a:r>
              <a:rPr lang="ko-KR" altLang="en-US" sz="1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FF4343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만원 초과 건에 한함</a:t>
            </a:r>
            <a:r>
              <a:rPr lang="en-US" altLang="ko-KR" sz="1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FF4343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</a:t>
            </a:r>
            <a:endParaRPr lang="en-US" altLang="ko-KR" sz="3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rgbClr val="FF4343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6BE5645E-9718-4615-9F9A-59BB25A2E2B2}"/>
              </a:ext>
            </a:extLst>
          </p:cNvPr>
          <p:cNvSpPr>
            <a:spLocks/>
          </p:cNvSpPr>
          <p:nvPr/>
        </p:nvSpPr>
        <p:spPr>
          <a:xfrm>
            <a:off x="728967" y="3249199"/>
            <a:ext cx="1555599" cy="77460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참여연구원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DC5C7-6EF4-4CE4-8EB8-2544F84A3388}"/>
              </a:ext>
            </a:extLst>
          </p:cNvPr>
          <p:cNvSpPr txBox="1"/>
          <p:nvPr/>
        </p:nvSpPr>
        <p:spPr>
          <a:xfrm>
            <a:off x="272608" y="907643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연구비 집행 프로세스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11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1" name="화살표: 갈매기형 수장 40">
            <a:extLst>
              <a:ext uri="{FF2B5EF4-FFF2-40B4-BE49-F238E27FC236}">
                <a16:creationId xmlns:a16="http://schemas.microsoft.com/office/drawing/2014/main" id="{1920822E-1066-448D-B04D-5DA2D261144E}"/>
              </a:ext>
            </a:extLst>
          </p:cNvPr>
          <p:cNvSpPr>
            <a:spLocks/>
          </p:cNvSpPr>
          <p:nvPr/>
        </p:nvSpPr>
        <p:spPr>
          <a:xfrm>
            <a:off x="2544683" y="2236164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73A84BC2-255F-48A1-A1BE-A6D505226520}"/>
              </a:ext>
            </a:extLst>
          </p:cNvPr>
          <p:cNvSpPr>
            <a:spLocks/>
          </p:cNvSpPr>
          <p:nvPr/>
        </p:nvSpPr>
        <p:spPr>
          <a:xfrm>
            <a:off x="730401" y="1755153"/>
            <a:ext cx="1565124" cy="150457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기안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1361EE73-6AF8-46A9-8BC4-2EDDB6881F03}"/>
              </a:ext>
            </a:extLst>
          </p:cNvPr>
          <p:cNvSpPr>
            <a:spLocks/>
          </p:cNvSpPr>
          <p:nvPr/>
        </p:nvSpPr>
        <p:spPr>
          <a:xfrm>
            <a:off x="3035344" y="1755153"/>
            <a:ext cx="1565124" cy="150457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결재완료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0823CB61-93F1-44CD-AB1E-C6A8D66CCE7D}"/>
              </a:ext>
            </a:extLst>
          </p:cNvPr>
          <p:cNvSpPr>
            <a:spLocks/>
          </p:cNvSpPr>
          <p:nvPr/>
        </p:nvSpPr>
        <p:spPr>
          <a:xfrm>
            <a:off x="5340287" y="1755153"/>
            <a:ext cx="1565124" cy="150457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구글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스프레드시트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작성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3EFB3837-8377-4FB6-84C9-D5694B2925B0}"/>
              </a:ext>
            </a:extLst>
          </p:cNvPr>
          <p:cNvSpPr>
            <a:spLocks/>
          </p:cNvSpPr>
          <p:nvPr/>
        </p:nvSpPr>
        <p:spPr>
          <a:xfrm>
            <a:off x="7645230" y="1755153"/>
            <a:ext cx="1565124" cy="150457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연구비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사용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299D3E4E-1356-40F8-AE01-39E396C5B036}"/>
              </a:ext>
            </a:extLst>
          </p:cNvPr>
          <p:cNvSpPr>
            <a:spLocks/>
          </p:cNvSpPr>
          <p:nvPr/>
        </p:nvSpPr>
        <p:spPr>
          <a:xfrm>
            <a:off x="9950172" y="1755153"/>
            <a:ext cx="1559358" cy="150457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지출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증빙서류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제출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2" name="화살표: 갈매기형 수장 41">
            <a:extLst>
              <a:ext uri="{FF2B5EF4-FFF2-40B4-BE49-F238E27FC236}">
                <a16:creationId xmlns:a16="http://schemas.microsoft.com/office/drawing/2014/main" id="{184AC0A8-63F6-4000-9C2E-35B0CF3D44B3}"/>
              </a:ext>
            </a:extLst>
          </p:cNvPr>
          <p:cNvSpPr/>
          <p:nvPr/>
        </p:nvSpPr>
        <p:spPr>
          <a:xfrm>
            <a:off x="4838585" y="2236164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8" name="화살표: 갈매기형 수장 47">
            <a:extLst>
              <a:ext uri="{FF2B5EF4-FFF2-40B4-BE49-F238E27FC236}">
                <a16:creationId xmlns:a16="http://schemas.microsoft.com/office/drawing/2014/main" id="{913A54BF-00D7-4D7F-BEED-D252036F87F7}"/>
              </a:ext>
            </a:extLst>
          </p:cNvPr>
          <p:cNvSpPr>
            <a:spLocks/>
          </p:cNvSpPr>
          <p:nvPr/>
        </p:nvSpPr>
        <p:spPr>
          <a:xfrm>
            <a:off x="7132487" y="2236164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9" name="화살표: 갈매기형 수장 48">
            <a:extLst>
              <a:ext uri="{FF2B5EF4-FFF2-40B4-BE49-F238E27FC236}">
                <a16:creationId xmlns:a16="http://schemas.microsoft.com/office/drawing/2014/main" id="{6C118191-A936-4E9A-9AA4-189DD19968D2}"/>
              </a:ext>
            </a:extLst>
          </p:cNvPr>
          <p:cNvSpPr/>
          <p:nvPr/>
        </p:nvSpPr>
        <p:spPr>
          <a:xfrm>
            <a:off x="9426389" y="2236164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82" name="화살표: 갈매기형 수장 81">
            <a:extLst>
              <a:ext uri="{FF2B5EF4-FFF2-40B4-BE49-F238E27FC236}">
                <a16:creationId xmlns:a16="http://schemas.microsoft.com/office/drawing/2014/main" id="{A03831C9-E278-4915-B5D1-A30294ACFDAD}"/>
              </a:ext>
            </a:extLst>
          </p:cNvPr>
          <p:cNvSpPr/>
          <p:nvPr/>
        </p:nvSpPr>
        <p:spPr>
          <a:xfrm rot="5400000">
            <a:off x="10586043" y="4147980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C47DAD7E-1462-455C-94A4-38B8703E0661}"/>
              </a:ext>
            </a:extLst>
          </p:cNvPr>
          <p:cNvSpPr>
            <a:spLocks/>
          </p:cNvSpPr>
          <p:nvPr/>
        </p:nvSpPr>
        <p:spPr>
          <a:xfrm>
            <a:off x="10926227" y="4782530"/>
            <a:ext cx="542551" cy="1488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담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당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84" name="사각형: 둥근 모서리 83">
            <a:extLst>
              <a:ext uri="{FF2B5EF4-FFF2-40B4-BE49-F238E27FC236}">
                <a16:creationId xmlns:a16="http://schemas.microsoft.com/office/drawing/2014/main" id="{86AA2493-40EB-4179-B42D-C39C21CB5B3E}"/>
              </a:ext>
            </a:extLst>
          </p:cNvPr>
          <p:cNvSpPr>
            <a:spLocks/>
          </p:cNvSpPr>
          <p:nvPr/>
        </p:nvSpPr>
        <p:spPr>
          <a:xfrm>
            <a:off x="9382449" y="4783714"/>
            <a:ext cx="1559358" cy="1504572"/>
          </a:xfrm>
          <a:prstGeom prst="roundRect">
            <a:avLst>
              <a:gd name="adj" fmla="val 0"/>
            </a:avLst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지출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증빙서류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검토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85" name="화살표: 갈매기형 수장 84">
            <a:extLst>
              <a:ext uri="{FF2B5EF4-FFF2-40B4-BE49-F238E27FC236}">
                <a16:creationId xmlns:a16="http://schemas.microsoft.com/office/drawing/2014/main" id="{E99320F4-5204-45BB-9B33-DAD30B30A091}"/>
              </a:ext>
            </a:extLst>
          </p:cNvPr>
          <p:cNvSpPr/>
          <p:nvPr/>
        </p:nvSpPr>
        <p:spPr>
          <a:xfrm rot="10800000">
            <a:off x="8864035" y="5280996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86" name="사각형: 둥근 모서리 85">
            <a:extLst>
              <a:ext uri="{FF2B5EF4-FFF2-40B4-BE49-F238E27FC236}">
                <a16:creationId xmlns:a16="http://schemas.microsoft.com/office/drawing/2014/main" id="{5165BA83-AA51-41E0-8025-5B5F52F714D1}"/>
              </a:ext>
            </a:extLst>
          </p:cNvPr>
          <p:cNvSpPr>
            <a:spLocks/>
          </p:cNvSpPr>
          <p:nvPr/>
        </p:nvSpPr>
        <p:spPr>
          <a:xfrm>
            <a:off x="8029306" y="4782529"/>
            <a:ext cx="542551" cy="14997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기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획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행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정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팀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9AA0BEB7-51A7-4FD9-9AD3-1C135ABA5139}"/>
              </a:ext>
            </a:extLst>
          </p:cNvPr>
          <p:cNvSpPr>
            <a:spLocks/>
          </p:cNvSpPr>
          <p:nvPr/>
        </p:nvSpPr>
        <p:spPr>
          <a:xfrm>
            <a:off x="6468110" y="4783714"/>
            <a:ext cx="1559358" cy="1516071"/>
          </a:xfrm>
          <a:prstGeom prst="roundRect">
            <a:avLst>
              <a:gd name="adj" fmla="val 0"/>
            </a:avLst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사업비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집행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B8AB960A-89A5-4655-9B32-8EB334EDD26E}"/>
              </a:ext>
            </a:extLst>
          </p:cNvPr>
          <p:cNvGrpSpPr/>
          <p:nvPr/>
        </p:nvGrpSpPr>
        <p:grpSpPr>
          <a:xfrm>
            <a:off x="1057182" y="4136053"/>
            <a:ext cx="899167" cy="313315"/>
            <a:chOff x="1295511" y="2069361"/>
            <a:chExt cx="1069206" cy="353052"/>
          </a:xfrm>
        </p:grpSpPr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15BE9CDF-EFAC-472A-A102-93214FEA6E47}"/>
                </a:ext>
              </a:extLst>
            </p:cNvPr>
            <p:cNvSpPr/>
            <p:nvPr/>
          </p:nvSpPr>
          <p:spPr>
            <a:xfrm>
              <a:off x="1295511" y="2069361"/>
              <a:ext cx="1069206" cy="353052"/>
            </a:xfrm>
            <a:prstGeom prst="roundRect">
              <a:avLst>
                <a:gd name="adj" fmla="val 7361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92" name="Picture 2" descr="네이버 로고">
              <a:extLst>
                <a:ext uri="{FF2B5EF4-FFF2-40B4-BE49-F238E27FC236}">
                  <a16:creationId xmlns:a16="http://schemas.microsoft.com/office/drawing/2014/main" id="{41ADF57A-705A-4A4C-9F83-5EB6F2D2EA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75" b="18374"/>
            <a:stretch/>
          </p:blipFill>
          <p:spPr bwMode="auto">
            <a:xfrm>
              <a:off x="1310995" y="2109099"/>
              <a:ext cx="1038239" cy="273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343DEA44-66B6-4598-BBF0-F0F2AB3A6C23}"/>
              </a:ext>
            </a:extLst>
          </p:cNvPr>
          <p:cNvGrpSpPr/>
          <p:nvPr/>
        </p:nvGrpSpPr>
        <p:grpSpPr>
          <a:xfrm>
            <a:off x="3361463" y="4136053"/>
            <a:ext cx="899167" cy="313315"/>
            <a:chOff x="1295511" y="2069361"/>
            <a:chExt cx="1069206" cy="353052"/>
          </a:xfrm>
        </p:grpSpPr>
        <p:sp>
          <p:nvSpPr>
            <p:cNvPr id="100" name="사각형: 둥근 모서리 99">
              <a:extLst>
                <a:ext uri="{FF2B5EF4-FFF2-40B4-BE49-F238E27FC236}">
                  <a16:creationId xmlns:a16="http://schemas.microsoft.com/office/drawing/2014/main" id="{1E39E941-5557-446D-A7AA-8650A1A934D7}"/>
                </a:ext>
              </a:extLst>
            </p:cNvPr>
            <p:cNvSpPr/>
            <p:nvPr/>
          </p:nvSpPr>
          <p:spPr>
            <a:xfrm>
              <a:off x="1295511" y="2069361"/>
              <a:ext cx="1069206" cy="353052"/>
            </a:xfrm>
            <a:prstGeom prst="roundRect">
              <a:avLst>
                <a:gd name="adj" fmla="val 7361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101" name="Picture 2" descr="네이버 로고">
              <a:extLst>
                <a:ext uri="{FF2B5EF4-FFF2-40B4-BE49-F238E27FC236}">
                  <a16:creationId xmlns:a16="http://schemas.microsoft.com/office/drawing/2014/main" id="{A6B11698-A427-413C-8BD1-89AAC852F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75" b="18374"/>
            <a:stretch/>
          </p:blipFill>
          <p:spPr bwMode="auto">
            <a:xfrm>
              <a:off x="1310995" y="2109099"/>
              <a:ext cx="1038239" cy="273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9A17BC52-8E14-4FE1-A986-E11E0DF69B5C}"/>
              </a:ext>
            </a:extLst>
          </p:cNvPr>
          <p:cNvGrpSpPr/>
          <p:nvPr/>
        </p:nvGrpSpPr>
        <p:grpSpPr>
          <a:xfrm>
            <a:off x="5665744" y="4144651"/>
            <a:ext cx="899167" cy="296118"/>
            <a:chOff x="3112552" y="2029624"/>
            <a:chExt cx="1069206" cy="353053"/>
          </a:xfrm>
        </p:grpSpPr>
        <p:pic>
          <p:nvPicPr>
            <p:cNvPr id="103" name="Picture 4" descr="구글 로고 - 위키백과, 우리 모두의 백과사전">
              <a:extLst>
                <a:ext uri="{FF2B5EF4-FFF2-40B4-BE49-F238E27FC236}">
                  <a16:creationId xmlns:a16="http://schemas.microsoft.com/office/drawing/2014/main" id="{5B91AA04-5A7F-4949-A4DA-301AF2555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738" y="2077630"/>
              <a:ext cx="762834" cy="257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사각형: 둥근 모서리 103">
              <a:extLst>
                <a:ext uri="{FF2B5EF4-FFF2-40B4-BE49-F238E27FC236}">
                  <a16:creationId xmlns:a16="http://schemas.microsoft.com/office/drawing/2014/main" id="{42BE3ADA-FE23-4A85-808E-094E457B155C}"/>
                </a:ext>
              </a:extLst>
            </p:cNvPr>
            <p:cNvSpPr/>
            <p:nvPr/>
          </p:nvSpPr>
          <p:spPr>
            <a:xfrm>
              <a:off x="3112552" y="2029624"/>
              <a:ext cx="1069206" cy="353053"/>
            </a:xfrm>
            <a:prstGeom prst="roundRect">
              <a:avLst>
                <a:gd name="adj" fmla="val 7361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02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6DC5C7-6EF4-4CE4-8EB8-2544F84A3388}"/>
              </a:ext>
            </a:extLst>
          </p:cNvPr>
          <p:cNvSpPr txBox="1"/>
          <p:nvPr/>
        </p:nvSpPr>
        <p:spPr>
          <a:xfrm>
            <a:off x="233337" y="907643"/>
            <a:ext cx="4204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네이버 </a:t>
            </a:r>
            <a:r>
              <a:rPr lang="ko-KR" altLang="en-US" sz="3200" kern="0" spc="-150" dirty="0" err="1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웍스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도입사유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12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172712A3-062B-41DD-AF73-8C5797128E6B}"/>
              </a:ext>
            </a:extLst>
          </p:cNvPr>
          <p:cNvSpPr/>
          <p:nvPr/>
        </p:nvSpPr>
        <p:spPr>
          <a:xfrm>
            <a:off x="7159310" y="2672201"/>
            <a:ext cx="3873282" cy="249362"/>
          </a:xfrm>
          <a:prstGeom prst="rect">
            <a:avLst/>
          </a:prstGeom>
          <a:solidFill>
            <a:schemeClr val="accent2"/>
          </a:solidFill>
        </p:spPr>
        <p:txBody>
          <a:bodyPr wrap="square" tIns="72000">
            <a:spAutoFit/>
          </a:bodyPr>
          <a:lstStyle/>
          <a:p>
            <a:pPr algn="ctr"/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DB84C678-D699-41AA-97F4-9AFDC3997429}"/>
              </a:ext>
            </a:extLst>
          </p:cNvPr>
          <p:cNvSpPr/>
          <p:nvPr/>
        </p:nvSpPr>
        <p:spPr>
          <a:xfrm>
            <a:off x="504631" y="2363838"/>
            <a:ext cx="4943021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*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학생연구원 및 협업기관 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KORUS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계정 부재로 사전품의 결재 불가</a:t>
            </a:r>
            <a:endParaRPr lang="en-US" altLang="ko-KR" sz="15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>
              <a:spcAft>
                <a:spcPts val="300"/>
              </a:spcAft>
            </a:pP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**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사후품의 발생으로 인한 </a:t>
            </a:r>
            <a:r>
              <a:rPr lang="ko-KR" altLang="en-US" sz="1500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재결제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500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재기안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등의 문제 발생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F013D17-5D0C-43A1-BA22-23B777AD6589}"/>
              </a:ext>
            </a:extLst>
          </p:cNvPr>
          <p:cNvSpPr/>
          <p:nvPr/>
        </p:nvSpPr>
        <p:spPr>
          <a:xfrm>
            <a:off x="6801218" y="2363838"/>
            <a:ext cx="4498027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과제참여자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모두 직접 사용가능한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전자결재 시스템 체계 구축</a:t>
            </a:r>
            <a:endParaRPr lang="en-US" altLang="ko-KR" sz="15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>
              <a:spcAft>
                <a:spcPts val="300"/>
              </a:spcAft>
            </a:pP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  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사업참여자로 기안 및 결재 권한 확장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업무효율화</a:t>
            </a:r>
            <a:endParaRPr lang="ko-KR" altLang="en-US" sz="15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4F4C98E7-8B71-494D-8DF8-94D1279397D9}"/>
              </a:ext>
            </a:extLst>
          </p:cNvPr>
          <p:cNvSpPr/>
          <p:nvPr/>
        </p:nvSpPr>
        <p:spPr>
          <a:xfrm>
            <a:off x="6553372" y="2955258"/>
            <a:ext cx="504067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3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※ </a:t>
            </a:r>
            <a:r>
              <a:rPr lang="ko-KR" altLang="en-US" sz="13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보완전략 </a:t>
            </a:r>
            <a:r>
              <a:rPr lang="en-US" altLang="ko-KR" sz="13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3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사업단 직원의 결재선 참여로</a:t>
            </a:r>
            <a:r>
              <a:rPr lang="en-US" altLang="ko-KR" sz="13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3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</a:t>
            </a:r>
            <a:r>
              <a:rPr lang="en-US" altLang="ko-KR" sz="13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3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미비사항 보완 등 수행</a:t>
            </a:r>
          </a:p>
        </p:txBody>
      </p: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540F0752-A387-413E-921D-F010BEC12F95}"/>
              </a:ext>
            </a:extLst>
          </p:cNvPr>
          <p:cNvSpPr/>
          <p:nvPr/>
        </p:nvSpPr>
        <p:spPr>
          <a:xfrm>
            <a:off x="690798" y="3327300"/>
            <a:ext cx="4713032" cy="3247848"/>
          </a:xfrm>
          <a:prstGeom prst="roundRect">
            <a:avLst>
              <a:gd name="adj" fmla="val 2338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DEDD7C9-8CC7-4494-AD26-988711337253}"/>
              </a:ext>
            </a:extLst>
          </p:cNvPr>
          <p:cNvGrpSpPr/>
          <p:nvPr/>
        </p:nvGrpSpPr>
        <p:grpSpPr>
          <a:xfrm>
            <a:off x="6973552" y="3475603"/>
            <a:ext cx="4381383" cy="3012584"/>
            <a:chOff x="12428506" y="3030372"/>
            <a:chExt cx="4866682" cy="3259906"/>
          </a:xfrm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16F31606-73A6-485A-8001-6BCC3C1E3F37}"/>
                </a:ext>
              </a:extLst>
            </p:cNvPr>
            <p:cNvSpPr/>
            <p:nvPr/>
          </p:nvSpPr>
          <p:spPr>
            <a:xfrm>
              <a:off x="13151322" y="4716792"/>
              <a:ext cx="387069" cy="830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BEBB20BC-E889-4644-98D5-DC20AFCD503D}"/>
                </a:ext>
              </a:extLst>
            </p:cNvPr>
            <p:cNvGrpSpPr/>
            <p:nvPr/>
          </p:nvGrpSpPr>
          <p:grpSpPr>
            <a:xfrm>
              <a:off x="12428506" y="3030372"/>
              <a:ext cx="4866682" cy="3259906"/>
              <a:chOff x="6913186" y="3451538"/>
              <a:chExt cx="3970712" cy="2720119"/>
            </a:xfrm>
          </p:grpSpPr>
          <p:grpSp>
            <p:nvGrpSpPr>
              <p:cNvPr id="68" name="그룹 67">
                <a:extLst>
                  <a:ext uri="{FF2B5EF4-FFF2-40B4-BE49-F238E27FC236}">
                    <a16:creationId xmlns:a16="http://schemas.microsoft.com/office/drawing/2014/main" id="{8CED2A97-DFDB-4DBF-9540-46E77A1B5F98}"/>
                  </a:ext>
                </a:extLst>
              </p:cNvPr>
              <p:cNvGrpSpPr/>
              <p:nvPr/>
            </p:nvGrpSpPr>
            <p:grpSpPr>
              <a:xfrm>
                <a:off x="6913186" y="3451538"/>
                <a:ext cx="3970712" cy="2720119"/>
                <a:chOff x="6877920" y="3605502"/>
                <a:chExt cx="3970712" cy="2720119"/>
              </a:xfrm>
            </p:grpSpPr>
            <p:pic>
              <p:nvPicPr>
                <p:cNvPr id="70" name="그림 69">
                  <a:extLst>
                    <a:ext uri="{FF2B5EF4-FFF2-40B4-BE49-F238E27FC236}">
                      <a16:creationId xmlns:a16="http://schemas.microsoft.com/office/drawing/2014/main" id="{2E81C06A-D011-42F4-A595-079EDA27FA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6476"/>
                <a:stretch/>
              </p:blipFill>
              <p:spPr>
                <a:xfrm>
                  <a:off x="6877920" y="3605502"/>
                  <a:ext cx="3970712" cy="2720119"/>
                </a:xfrm>
                <a:prstGeom prst="rect">
                  <a:avLst/>
                </a:prstGeom>
              </p:spPr>
            </p:pic>
            <p:sp>
              <p:nvSpPr>
                <p:cNvPr id="71" name="직사각형 70">
                  <a:extLst>
                    <a:ext uri="{FF2B5EF4-FFF2-40B4-BE49-F238E27FC236}">
                      <a16:creationId xmlns:a16="http://schemas.microsoft.com/office/drawing/2014/main" id="{3046F8BF-B18E-4E2F-A429-3BC28C02C601}"/>
                    </a:ext>
                  </a:extLst>
                </p:cNvPr>
                <p:cNvSpPr/>
                <p:nvPr/>
              </p:nvSpPr>
              <p:spPr>
                <a:xfrm>
                  <a:off x="7568846" y="4591257"/>
                  <a:ext cx="387069" cy="8301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2BD7538C-744A-4418-B2A0-A0B251986122}"/>
                  </a:ext>
                </a:extLst>
              </p:cNvPr>
              <p:cNvSpPr/>
              <p:nvPr/>
            </p:nvSpPr>
            <p:spPr>
              <a:xfrm>
                <a:off x="7375311" y="5209883"/>
                <a:ext cx="387069" cy="830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A0B64BBB-2BC4-49C3-8B53-6AD703A075E0}"/>
              </a:ext>
            </a:extLst>
          </p:cNvPr>
          <p:cNvGrpSpPr/>
          <p:nvPr/>
        </p:nvGrpSpPr>
        <p:grpSpPr>
          <a:xfrm>
            <a:off x="5619115" y="4690820"/>
            <a:ext cx="682168" cy="386417"/>
            <a:chOff x="5853171" y="1997549"/>
            <a:chExt cx="825424" cy="753017"/>
          </a:xfrm>
        </p:grpSpPr>
        <p:sp>
          <p:nvSpPr>
            <p:cNvPr id="73" name="화살표: 갈매기형 수장 72">
              <a:extLst>
                <a:ext uri="{FF2B5EF4-FFF2-40B4-BE49-F238E27FC236}">
                  <a16:creationId xmlns:a16="http://schemas.microsoft.com/office/drawing/2014/main" id="{E8741300-E480-402B-88D3-9AF8640AF290}"/>
                </a:ext>
              </a:extLst>
            </p:cNvPr>
            <p:cNvSpPr/>
            <p:nvPr/>
          </p:nvSpPr>
          <p:spPr>
            <a:xfrm>
              <a:off x="6212541" y="1998242"/>
              <a:ext cx="466054" cy="75232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화살표: 갈매기형 수장 73">
              <a:extLst>
                <a:ext uri="{FF2B5EF4-FFF2-40B4-BE49-F238E27FC236}">
                  <a16:creationId xmlns:a16="http://schemas.microsoft.com/office/drawing/2014/main" id="{B1C1B72A-6770-418C-B3AF-054AF6DE8B4C}"/>
                </a:ext>
              </a:extLst>
            </p:cNvPr>
            <p:cNvSpPr/>
            <p:nvPr/>
          </p:nvSpPr>
          <p:spPr>
            <a:xfrm>
              <a:off x="5853171" y="1997549"/>
              <a:ext cx="466054" cy="752324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829941B9-CF53-4B98-B0F7-2E0F978C364E}"/>
              </a:ext>
            </a:extLst>
          </p:cNvPr>
          <p:cNvSpPr/>
          <p:nvPr/>
        </p:nvSpPr>
        <p:spPr>
          <a:xfrm>
            <a:off x="1374676" y="1950759"/>
            <a:ext cx="32156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2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전자결재 시스템의 부재</a:t>
            </a: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1BBFBF7A-FFEC-4013-8DC7-1FB2465E63AE}"/>
              </a:ext>
            </a:extLst>
          </p:cNvPr>
          <p:cNvSpPr/>
          <p:nvPr/>
        </p:nvSpPr>
        <p:spPr>
          <a:xfrm>
            <a:off x="7283317" y="1950759"/>
            <a:ext cx="358078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24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네이버 </a:t>
            </a:r>
            <a:r>
              <a:rPr lang="ko-KR" altLang="en-US" sz="2400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웍스</a:t>
            </a:r>
            <a:r>
              <a:rPr lang="ko-KR" altLang="en-US" sz="2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전자결재 도입</a:t>
            </a: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A10CAA25-0B41-4815-A200-6F3B7E29B07F}"/>
              </a:ext>
            </a:extLst>
          </p:cNvPr>
          <p:cNvSpPr/>
          <p:nvPr/>
        </p:nvSpPr>
        <p:spPr>
          <a:xfrm>
            <a:off x="494990" y="1562558"/>
            <a:ext cx="4974996" cy="365091"/>
          </a:xfrm>
          <a:prstGeom prst="rect">
            <a:avLst/>
          </a:prstGeom>
          <a:solidFill>
            <a:srgbClr val="0070C0"/>
          </a:solidFill>
        </p:spPr>
        <p:txBody>
          <a:bodyPr wrap="square" tIns="72000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As - Is</a:t>
            </a:r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B6AE6D58-6F7F-4CFF-A350-7AFF2D5D0E61}"/>
              </a:ext>
            </a:extLst>
          </p:cNvPr>
          <p:cNvSpPr/>
          <p:nvPr/>
        </p:nvSpPr>
        <p:spPr>
          <a:xfrm>
            <a:off x="6586213" y="1570807"/>
            <a:ext cx="4974996" cy="365091"/>
          </a:xfrm>
          <a:prstGeom prst="rect">
            <a:avLst/>
          </a:prstGeom>
          <a:solidFill>
            <a:schemeClr val="accent2"/>
          </a:solidFill>
        </p:spPr>
        <p:txBody>
          <a:bodyPr wrap="square" tIns="72000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To - Be</a:t>
            </a:r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93" name="화살표: 갈매기형 수장 92">
            <a:extLst>
              <a:ext uri="{FF2B5EF4-FFF2-40B4-BE49-F238E27FC236}">
                <a16:creationId xmlns:a16="http://schemas.microsoft.com/office/drawing/2014/main" id="{5F43B247-4E84-4D20-AE73-5F4DD7D25386}"/>
              </a:ext>
            </a:extLst>
          </p:cNvPr>
          <p:cNvSpPr/>
          <p:nvPr/>
        </p:nvSpPr>
        <p:spPr>
          <a:xfrm>
            <a:off x="5944678" y="1602051"/>
            <a:ext cx="217417" cy="258489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4" name="화살표: 갈매기형 수장 93">
            <a:extLst>
              <a:ext uri="{FF2B5EF4-FFF2-40B4-BE49-F238E27FC236}">
                <a16:creationId xmlns:a16="http://schemas.microsoft.com/office/drawing/2014/main" id="{AC7EC2A5-FA7A-4EA0-80D0-67F2A6368DB0}"/>
              </a:ext>
            </a:extLst>
          </p:cNvPr>
          <p:cNvSpPr/>
          <p:nvPr/>
        </p:nvSpPr>
        <p:spPr>
          <a:xfrm>
            <a:off x="5758301" y="1602051"/>
            <a:ext cx="217417" cy="258489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5" name="화살표: 갈매기형 수장 94">
            <a:extLst>
              <a:ext uri="{FF2B5EF4-FFF2-40B4-BE49-F238E27FC236}">
                <a16:creationId xmlns:a16="http://schemas.microsoft.com/office/drawing/2014/main" id="{8F27F85E-12EA-4500-9951-9FAB4D8A3991}"/>
              </a:ext>
            </a:extLst>
          </p:cNvPr>
          <p:cNvSpPr/>
          <p:nvPr/>
        </p:nvSpPr>
        <p:spPr>
          <a:xfrm>
            <a:off x="5571924" y="1602051"/>
            <a:ext cx="217417" cy="258489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6" name="화살표: 갈매기형 수장 95">
            <a:extLst>
              <a:ext uri="{FF2B5EF4-FFF2-40B4-BE49-F238E27FC236}">
                <a16:creationId xmlns:a16="http://schemas.microsoft.com/office/drawing/2014/main" id="{55F402E7-79A5-4187-AFA9-A0EA96E84F8D}"/>
              </a:ext>
            </a:extLst>
          </p:cNvPr>
          <p:cNvSpPr/>
          <p:nvPr/>
        </p:nvSpPr>
        <p:spPr>
          <a:xfrm>
            <a:off x="6131056" y="1602051"/>
            <a:ext cx="217417" cy="25848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A22315E9-9BFA-4A46-95AA-A5CE9DA6F2F4}"/>
              </a:ext>
            </a:extLst>
          </p:cNvPr>
          <p:cNvSpPr/>
          <p:nvPr/>
        </p:nvSpPr>
        <p:spPr>
          <a:xfrm>
            <a:off x="6676745" y="3331902"/>
            <a:ext cx="4713032" cy="3247848"/>
          </a:xfrm>
          <a:prstGeom prst="roundRect">
            <a:avLst>
              <a:gd name="adj" fmla="val 2338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368942D-8F15-4D53-954C-AEC8C23A05AD}"/>
              </a:ext>
            </a:extLst>
          </p:cNvPr>
          <p:cNvGrpSpPr/>
          <p:nvPr/>
        </p:nvGrpSpPr>
        <p:grpSpPr>
          <a:xfrm>
            <a:off x="989042" y="3470546"/>
            <a:ext cx="4378508" cy="3022588"/>
            <a:chOff x="992257" y="3630645"/>
            <a:chExt cx="3980462" cy="2747807"/>
          </a:xfrm>
        </p:grpSpPr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54C90554-58C0-46B5-9571-76CFD4402A66}"/>
                </a:ext>
              </a:extLst>
            </p:cNvPr>
            <p:cNvGrpSpPr/>
            <p:nvPr/>
          </p:nvGrpSpPr>
          <p:grpSpPr>
            <a:xfrm>
              <a:off x="992257" y="3630645"/>
              <a:ext cx="3980462" cy="2747807"/>
              <a:chOff x="3484779" y="2861601"/>
              <a:chExt cx="3280228" cy="2927939"/>
            </a:xfrm>
          </p:grpSpPr>
          <p:pic>
            <p:nvPicPr>
              <p:cNvPr id="52" name="그림 51">
                <a:extLst>
                  <a:ext uri="{FF2B5EF4-FFF2-40B4-BE49-F238E27FC236}">
                    <a16:creationId xmlns:a16="http://schemas.microsoft.com/office/drawing/2014/main" id="{81742958-DB7A-4BDD-BD85-B5A63A065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68" b="10872"/>
              <a:stretch/>
            </p:blipFill>
            <p:spPr>
              <a:xfrm>
                <a:off x="3484779" y="2861601"/>
                <a:ext cx="3280228" cy="2927939"/>
              </a:xfrm>
              <a:prstGeom prst="rect">
                <a:avLst/>
              </a:prstGeom>
            </p:spPr>
          </p:pic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279C245C-2DEE-459A-89E5-0E1134843600}"/>
                  </a:ext>
                </a:extLst>
              </p:cNvPr>
              <p:cNvSpPr/>
              <p:nvPr/>
            </p:nvSpPr>
            <p:spPr>
              <a:xfrm>
                <a:off x="3587931" y="2914651"/>
                <a:ext cx="164919" cy="1215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DD432411-8222-44C9-9223-7680428ACDB7}"/>
                  </a:ext>
                </a:extLst>
              </p:cNvPr>
              <p:cNvSpPr/>
              <p:nvPr/>
            </p:nvSpPr>
            <p:spPr>
              <a:xfrm>
                <a:off x="3987639" y="2921158"/>
                <a:ext cx="231936" cy="1215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AB20AC70-4530-4A9B-9B56-6BA7EFFEFE34}"/>
                  </a:ext>
                </a:extLst>
              </p:cNvPr>
              <p:cNvSpPr/>
              <p:nvPr/>
            </p:nvSpPr>
            <p:spPr>
              <a:xfrm>
                <a:off x="3930488" y="3116623"/>
                <a:ext cx="1055849" cy="1215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4E52AFA7-8096-43E3-A835-D52CC1E521EB}"/>
                  </a:ext>
                </a:extLst>
              </p:cNvPr>
              <p:cNvSpPr/>
              <p:nvPr/>
            </p:nvSpPr>
            <p:spPr>
              <a:xfrm>
                <a:off x="3930488" y="3539774"/>
                <a:ext cx="1508287" cy="1215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38179C57-45D0-41F1-9625-0E4E1628A038}"/>
                  </a:ext>
                </a:extLst>
              </p:cNvPr>
              <p:cNvSpPr/>
              <p:nvPr/>
            </p:nvSpPr>
            <p:spPr>
              <a:xfrm>
                <a:off x="3752851" y="4253921"/>
                <a:ext cx="600074" cy="1215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6998ECAD-BB79-48FB-AC44-6C7FE92B365B}"/>
                  </a:ext>
                </a:extLst>
              </p:cNvPr>
              <p:cNvSpPr/>
              <p:nvPr/>
            </p:nvSpPr>
            <p:spPr>
              <a:xfrm>
                <a:off x="3930488" y="4840278"/>
                <a:ext cx="193837" cy="1215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5654D9AC-2AFC-458B-B9BB-1122221B9EE1}"/>
                  </a:ext>
                </a:extLst>
              </p:cNvPr>
              <p:cNvSpPr/>
              <p:nvPr/>
            </p:nvSpPr>
            <p:spPr>
              <a:xfrm>
                <a:off x="3587588" y="5426634"/>
                <a:ext cx="193837" cy="1215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DA1252D6-5291-4D9D-BAF2-01387A8C775C}"/>
                </a:ext>
              </a:extLst>
            </p:cNvPr>
            <p:cNvSpPr/>
            <p:nvPr/>
          </p:nvSpPr>
          <p:spPr>
            <a:xfrm>
              <a:off x="2194560" y="5215383"/>
              <a:ext cx="265275" cy="110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1F6A3D1-40FA-4CBF-9E48-FDF981504E07}"/>
                </a:ext>
              </a:extLst>
            </p:cNvPr>
            <p:cNvSpPr/>
            <p:nvPr/>
          </p:nvSpPr>
          <p:spPr>
            <a:xfrm>
              <a:off x="2325757" y="5484594"/>
              <a:ext cx="265275" cy="110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65505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13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4174195-1F4B-48A2-885A-48E27E9D1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2" y="1538190"/>
            <a:ext cx="11387469" cy="49196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7" name="직사각형 76">
            <a:extLst>
              <a:ext uri="{FF2B5EF4-FFF2-40B4-BE49-F238E27FC236}">
                <a16:creationId xmlns:a16="http://schemas.microsoft.com/office/drawing/2014/main" id="{D13B28D8-DC20-4723-862E-E5E3EACFE8D5}"/>
              </a:ext>
            </a:extLst>
          </p:cNvPr>
          <p:cNvSpPr/>
          <p:nvPr/>
        </p:nvSpPr>
        <p:spPr>
          <a:xfrm>
            <a:off x="1833009" y="2289631"/>
            <a:ext cx="3068600" cy="1793271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 설명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011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14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4174195-1F4B-48A2-885A-48E27E9D1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2" y="1538190"/>
            <a:ext cx="11387469" cy="49196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06A7021-13F5-4FAA-930F-098E37C8A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56" y="2346476"/>
            <a:ext cx="3600953" cy="216247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직사각형 77">
            <a:extLst>
              <a:ext uri="{FF2B5EF4-FFF2-40B4-BE49-F238E27FC236}">
                <a16:creationId xmlns:a16="http://schemas.microsoft.com/office/drawing/2014/main" id="{15385003-15DA-447C-9860-E3D18F5DA520}"/>
              </a:ext>
            </a:extLst>
          </p:cNvPr>
          <p:cNvSpPr/>
          <p:nvPr/>
        </p:nvSpPr>
        <p:spPr>
          <a:xfrm>
            <a:off x="10983432" y="1516083"/>
            <a:ext cx="392681" cy="291452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07EC40A-CFE3-4587-925B-CB84595ED1FC}"/>
              </a:ext>
            </a:extLst>
          </p:cNvPr>
          <p:cNvCxnSpPr>
            <a:cxnSpLocks/>
          </p:cNvCxnSpPr>
          <p:nvPr/>
        </p:nvCxnSpPr>
        <p:spPr>
          <a:xfrm flipH="1">
            <a:off x="8126033" y="1807535"/>
            <a:ext cx="2857399" cy="538815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786FD0F4-3602-4795-8A33-48698A85A3D1}"/>
              </a:ext>
            </a:extLst>
          </p:cNvPr>
          <p:cNvCxnSpPr>
            <a:cxnSpLocks/>
          </p:cNvCxnSpPr>
          <p:nvPr/>
        </p:nvCxnSpPr>
        <p:spPr>
          <a:xfrm>
            <a:off x="11376114" y="1829642"/>
            <a:ext cx="350872" cy="516708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548D2E90-4F5A-4DB5-A10D-6BF8AEFDD062}"/>
              </a:ext>
            </a:extLst>
          </p:cNvPr>
          <p:cNvSpPr/>
          <p:nvPr/>
        </p:nvSpPr>
        <p:spPr>
          <a:xfrm>
            <a:off x="10928899" y="2615820"/>
            <a:ext cx="511732" cy="733435"/>
          </a:xfrm>
          <a:prstGeom prst="rect">
            <a:avLst/>
          </a:prstGeom>
          <a:solidFill>
            <a:srgbClr val="FFFF00">
              <a:alpha val="28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 설명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6454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15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11428D4-3015-4288-AED1-18C0EC62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40" y="1542312"/>
            <a:ext cx="11376000" cy="49066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A8924C7A-A3C8-4693-A2D5-9AE7C3B417A2}"/>
              </a:ext>
            </a:extLst>
          </p:cNvPr>
          <p:cNvSpPr/>
          <p:nvPr/>
        </p:nvSpPr>
        <p:spPr>
          <a:xfrm>
            <a:off x="391240" y="1895476"/>
            <a:ext cx="1037782" cy="627592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BE73154C-3F52-476B-8C95-D97F92E83197}"/>
              </a:ext>
            </a:extLst>
          </p:cNvPr>
          <p:cNvCxnSpPr>
            <a:cxnSpLocks/>
          </p:cNvCxnSpPr>
          <p:nvPr/>
        </p:nvCxnSpPr>
        <p:spPr>
          <a:xfrm>
            <a:off x="2628159" y="222576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1BB0CB8-FCB2-4C0F-A3B9-3D728DEF76E4}"/>
              </a:ext>
            </a:extLst>
          </p:cNvPr>
          <p:cNvSpPr txBox="1"/>
          <p:nvPr/>
        </p:nvSpPr>
        <p:spPr>
          <a:xfrm>
            <a:off x="278802" y="949690"/>
            <a:ext cx="1007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①문서작성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②사전품의 서식 클릭 → ③품의 내용 작성 → ④결재선</a:t>
            </a:r>
            <a:r>
              <a:rPr lang="en-US" altLang="ko-KR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공유 설정 → ⑤문서 상신 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E5F9699-4BD3-43E3-B1EE-BCD3185F5518}"/>
              </a:ext>
            </a:extLst>
          </p:cNvPr>
          <p:cNvSpPr/>
          <p:nvPr/>
        </p:nvSpPr>
        <p:spPr>
          <a:xfrm>
            <a:off x="2569925" y="2837784"/>
            <a:ext cx="4609808" cy="10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문서작성 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공문 작성 화면으로 이동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결재문서 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“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본인이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관여한 결재 문서 확인 가능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공유문서 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en-US" altLang="ko-KR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[</a:t>
            </a:r>
            <a:r>
              <a:rPr lang="ko-KR" altLang="en-US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문서등록대장</a:t>
            </a:r>
            <a:r>
              <a:rPr lang="en-US" altLang="ko-KR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]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결재완료 된 모든 문서 확인 가능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43322EC-8F4F-42F2-9384-14E5FC007EAA}"/>
              </a:ext>
            </a:extLst>
          </p:cNvPr>
          <p:cNvSpPr/>
          <p:nvPr/>
        </p:nvSpPr>
        <p:spPr>
          <a:xfrm>
            <a:off x="391240" y="2623579"/>
            <a:ext cx="1037782" cy="1423487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BF9AF6A-D57E-4F6F-A47D-4FA81BCAFEB3}"/>
              </a:ext>
            </a:extLst>
          </p:cNvPr>
          <p:cNvSpPr/>
          <p:nvPr/>
        </p:nvSpPr>
        <p:spPr>
          <a:xfrm>
            <a:off x="391240" y="4532868"/>
            <a:ext cx="1037782" cy="306220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341C7D51-7011-448B-AC76-EB0A6C7B572D}"/>
              </a:ext>
            </a:extLst>
          </p:cNvPr>
          <p:cNvCxnSpPr/>
          <p:nvPr/>
        </p:nvCxnSpPr>
        <p:spPr>
          <a:xfrm>
            <a:off x="1429022" y="2395543"/>
            <a:ext cx="1170245" cy="728657"/>
          </a:xfrm>
          <a:prstGeom prst="straightConnector1">
            <a:avLst/>
          </a:prstGeom>
          <a:ln w="19050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D40DCF6B-39D2-4A46-A2FD-C7B231BB0B1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429022" y="3335323"/>
            <a:ext cx="1170245" cy="2417"/>
          </a:xfrm>
          <a:prstGeom prst="straightConnector1">
            <a:avLst/>
          </a:prstGeom>
          <a:ln w="19050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AF13EBF5-11C0-4ED1-9B7E-BFB9BEA76D9C}"/>
              </a:ext>
            </a:extLst>
          </p:cNvPr>
          <p:cNvCxnSpPr>
            <a:cxnSpLocks/>
          </p:cNvCxnSpPr>
          <p:nvPr/>
        </p:nvCxnSpPr>
        <p:spPr>
          <a:xfrm flipV="1">
            <a:off x="1429022" y="3736451"/>
            <a:ext cx="1140903" cy="896761"/>
          </a:xfrm>
          <a:prstGeom prst="straightConnector1">
            <a:avLst/>
          </a:prstGeom>
          <a:ln w="19050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372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5E13E96-8A40-4B45-A429-C4EB23A3E1A8}"/>
              </a:ext>
            </a:extLst>
          </p:cNvPr>
          <p:cNvSpPr/>
          <p:nvPr/>
        </p:nvSpPr>
        <p:spPr>
          <a:xfrm>
            <a:off x="391240" y="1542312"/>
            <a:ext cx="11376000" cy="49155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16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10251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②사전품의 서식 클릭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③품의 내용 작성 → ④결재선</a:t>
            </a:r>
            <a:r>
              <a:rPr lang="en-US" altLang="ko-KR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공유 설정 → ⑤문서 상신 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276FC31-0365-4398-B43A-E5B5376EC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40" y="1542140"/>
            <a:ext cx="11376000" cy="49155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98F38CC2-A006-44E7-842B-BBED1C1E3C6E}"/>
              </a:ext>
            </a:extLst>
          </p:cNvPr>
          <p:cNvSpPr/>
          <p:nvPr/>
        </p:nvSpPr>
        <p:spPr>
          <a:xfrm>
            <a:off x="2209801" y="2647950"/>
            <a:ext cx="4057649" cy="3809735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9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17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1007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②사전품의 서식 클릭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③품의 내용 작성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④결재선</a:t>
            </a:r>
            <a:r>
              <a:rPr lang="en-US" altLang="ko-KR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공유 설정 → ⑤문서 상신 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2CB468B-9E10-4A58-A076-474CD6C4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1" y="1551652"/>
            <a:ext cx="11394558" cy="48777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6974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C2C5000-755B-4364-9BD4-DF4E54864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67504" y="1551382"/>
            <a:ext cx="11376000" cy="48873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18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10482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②사전품의 서식 클릭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③품의 내용 작성</a:t>
            </a:r>
            <a:r>
              <a:rPr lang="en-US" altLang="ko-KR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예시</a:t>
            </a:r>
            <a:r>
              <a:rPr lang="en-US" altLang="ko-KR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④결재선</a:t>
            </a:r>
            <a:r>
              <a:rPr lang="en-US" altLang="ko-KR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공유 설정 → ⑤문서 상신 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9DFE4FB-4CE1-4932-85E4-DF6AB7A19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05" y="1551382"/>
            <a:ext cx="11376000" cy="48873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424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19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9647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②사전품의 서식 클릭 → ③품의 내용 작성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④결재선 설정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⑤문서 상신 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837B053-2A3C-4A6B-9216-46C1100B5FDA}"/>
              </a:ext>
            </a:extLst>
          </p:cNvPr>
          <p:cNvGrpSpPr/>
          <p:nvPr/>
        </p:nvGrpSpPr>
        <p:grpSpPr>
          <a:xfrm>
            <a:off x="393405" y="1541719"/>
            <a:ext cx="11261784" cy="4860000"/>
            <a:chOff x="393405" y="1541719"/>
            <a:chExt cx="11261784" cy="486000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08A774A-1F48-4DE0-8F39-08CBB65FE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405" y="1541719"/>
              <a:ext cx="9731239" cy="48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FF68284-ACC0-436F-96B7-86991EF3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6381" y="1541719"/>
              <a:ext cx="1798808" cy="329609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6B43B75-17E6-478C-84AA-10BC5E4F3324}"/>
              </a:ext>
            </a:extLst>
          </p:cNvPr>
          <p:cNvSpPr/>
          <p:nvPr/>
        </p:nvSpPr>
        <p:spPr>
          <a:xfrm>
            <a:off x="9867013" y="1552237"/>
            <a:ext cx="1798807" cy="951906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6A5B7013-1F6F-4C63-BCD3-4BF5B3E6B45C}"/>
              </a:ext>
            </a:extLst>
          </p:cNvPr>
          <p:cNvCxnSpPr>
            <a:cxnSpLocks/>
          </p:cNvCxnSpPr>
          <p:nvPr/>
        </p:nvCxnSpPr>
        <p:spPr>
          <a:xfrm flipH="1">
            <a:off x="5377598" y="1561148"/>
            <a:ext cx="4489415" cy="942994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E966A911-DC30-49F5-88D9-F4F07E57BB03}"/>
              </a:ext>
            </a:extLst>
          </p:cNvPr>
          <p:cNvCxnSpPr>
            <a:cxnSpLocks/>
          </p:cNvCxnSpPr>
          <p:nvPr/>
        </p:nvCxnSpPr>
        <p:spPr>
          <a:xfrm flipH="1">
            <a:off x="9698952" y="2513632"/>
            <a:ext cx="1958266" cy="2379717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>
            <a:extLst>
              <a:ext uri="{FF2B5EF4-FFF2-40B4-BE49-F238E27FC236}">
                <a16:creationId xmlns:a16="http://schemas.microsoft.com/office/drawing/2014/main" id="{64B29971-76E7-46A4-8817-B7E68600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824"/>
          <a:stretch/>
        </p:blipFill>
        <p:spPr>
          <a:xfrm>
            <a:off x="5377598" y="2504142"/>
            <a:ext cx="4317834" cy="2387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3EEDAF09-EEC0-485D-945D-F1CCF3EFC6C2}"/>
              </a:ext>
            </a:extLst>
          </p:cNvPr>
          <p:cNvSpPr/>
          <p:nvPr/>
        </p:nvSpPr>
        <p:spPr>
          <a:xfrm>
            <a:off x="8315203" y="3030384"/>
            <a:ext cx="733104" cy="478360"/>
          </a:xfrm>
          <a:prstGeom prst="rect">
            <a:avLst/>
          </a:prstGeom>
          <a:solidFill>
            <a:srgbClr val="FFFF00">
              <a:alpha val="28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91F0DD9B-F06D-4553-A327-D31BD064D60D}"/>
              </a:ext>
            </a:extLst>
          </p:cNvPr>
          <p:cNvSpPr/>
          <p:nvPr/>
        </p:nvSpPr>
        <p:spPr>
          <a:xfrm>
            <a:off x="387662" y="1467293"/>
            <a:ext cx="11278158" cy="50224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769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>
            <a:extLst>
              <a:ext uri="{FF2B5EF4-FFF2-40B4-BE49-F238E27FC236}">
                <a16:creationId xmlns:a16="http://schemas.microsoft.com/office/drawing/2014/main" id="{359F3042-6508-4711-A413-1433C70F360B}"/>
              </a:ext>
            </a:extLst>
          </p:cNvPr>
          <p:cNvSpPr/>
          <p:nvPr/>
        </p:nvSpPr>
        <p:spPr>
          <a:xfrm>
            <a:off x="-60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72000">
                <a:schemeClr val="bg1">
                  <a:lumMod val="85000"/>
                  <a:alpha val="70000"/>
                </a:schemeClr>
              </a:gs>
              <a:gs pos="43000">
                <a:schemeClr val="bg1"/>
              </a:gs>
              <a:gs pos="85000">
                <a:schemeClr val="bg1"/>
              </a:gs>
              <a:gs pos="1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60DE7C9-1EB2-40BC-84F4-A102E61537C7}"/>
              </a:ext>
            </a:extLst>
          </p:cNvPr>
          <p:cNvSpPr/>
          <p:nvPr/>
        </p:nvSpPr>
        <p:spPr>
          <a:xfrm>
            <a:off x="6961412" y="253955"/>
            <a:ext cx="3812680" cy="812500"/>
          </a:xfrm>
          <a:prstGeom prst="rect">
            <a:avLst/>
          </a:prstGeom>
        </p:spPr>
        <p:txBody>
          <a:bodyPr wrap="none" lIns="47991" tIns="47991" rIns="47991" bIns="47991">
            <a:spAutoFit/>
          </a:bodyPr>
          <a:lstStyle/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01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.</a:t>
            </a:r>
          </a:p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en-US" altLang="ko-KR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</a:t>
            </a:r>
            <a:r>
              <a:rPr lang="ko-KR" altLang="en-US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차년도 사업비 집행절차 개요</a:t>
            </a:r>
            <a:endParaRPr lang="en-GB" altLang="ko-KR" sz="2400" kern="0" spc="-15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3707505-8752-4D16-ACDC-B9589DB7714E}"/>
              </a:ext>
            </a:extLst>
          </p:cNvPr>
          <p:cNvSpPr/>
          <p:nvPr/>
        </p:nvSpPr>
        <p:spPr>
          <a:xfrm>
            <a:off x="6961412" y="1376976"/>
            <a:ext cx="3626732" cy="812500"/>
          </a:xfrm>
          <a:prstGeom prst="rect">
            <a:avLst/>
          </a:prstGeom>
        </p:spPr>
        <p:txBody>
          <a:bodyPr wrap="none" lIns="47991" tIns="47991" rIns="47991" bIns="47991">
            <a:spAutoFit/>
          </a:bodyPr>
          <a:lstStyle/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02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.</a:t>
            </a:r>
          </a:p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ko-KR" altLang="en-US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네이버 </a:t>
            </a:r>
            <a:r>
              <a:rPr lang="ko-KR" altLang="en-US" sz="2400" kern="0" spc="-15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웍스</a:t>
            </a:r>
            <a:r>
              <a:rPr lang="ko-KR" altLang="en-US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전자결재 가이드</a:t>
            </a:r>
            <a:endParaRPr lang="en-GB" altLang="ko-KR" sz="2400" kern="0" spc="-15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B242735-1DC6-4AC7-90ED-B3DDBFC0487A}"/>
              </a:ext>
            </a:extLst>
          </p:cNvPr>
          <p:cNvSpPr/>
          <p:nvPr/>
        </p:nvSpPr>
        <p:spPr>
          <a:xfrm>
            <a:off x="6961412" y="2499997"/>
            <a:ext cx="3904052" cy="812500"/>
          </a:xfrm>
          <a:prstGeom prst="rect">
            <a:avLst/>
          </a:prstGeom>
        </p:spPr>
        <p:txBody>
          <a:bodyPr wrap="none" lIns="47991" tIns="47991" rIns="47991" bIns="47991">
            <a:spAutoFit/>
          </a:bodyPr>
          <a:lstStyle/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03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.</a:t>
            </a:r>
          </a:p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ko-KR" altLang="en-US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구글 스프레드시트 이용 가이드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B8EF466-E085-4B26-82CA-E48BC20BC564}"/>
              </a:ext>
            </a:extLst>
          </p:cNvPr>
          <p:cNvSpPr/>
          <p:nvPr/>
        </p:nvSpPr>
        <p:spPr>
          <a:xfrm>
            <a:off x="6961412" y="3623018"/>
            <a:ext cx="3222775" cy="812500"/>
          </a:xfrm>
          <a:prstGeom prst="rect">
            <a:avLst/>
          </a:prstGeom>
        </p:spPr>
        <p:txBody>
          <a:bodyPr wrap="none" lIns="47991" tIns="47991" rIns="47991" bIns="47991">
            <a:spAutoFit/>
          </a:bodyPr>
          <a:lstStyle/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04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.</a:t>
            </a:r>
          </a:p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en-US" altLang="ko-KR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NAS </a:t>
            </a:r>
            <a:r>
              <a:rPr lang="ko-KR" altLang="en-US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증빙자료 제출 안내</a:t>
            </a:r>
            <a:endParaRPr lang="en-GB" altLang="ko-KR" sz="2400" kern="0" spc="-15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04A082A-9009-45FF-90CF-E0560B4ADF6C}"/>
              </a:ext>
            </a:extLst>
          </p:cNvPr>
          <p:cNvSpPr/>
          <p:nvPr/>
        </p:nvSpPr>
        <p:spPr>
          <a:xfrm>
            <a:off x="2690253" y="-12026"/>
            <a:ext cx="3450812" cy="6882054"/>
          </a:xfrm>
          <a:prstGeom prst="rect">
            <a:avLst/>
          </a:prstGeom>
          <a:gradFill flip="none" rotWithShape="1">
            <a:gsLst>
              <a:gs pos="0">
                <a:srgbClr val="2B4D89">
                  <a:alpha val="50000"/>
                </a:srgb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5AB8F8-2FE5-4C46-B062-EB4C5699AB52}"/>
              </a:ext>
            </a:extLst>
          </p:cNvPr>
          <p:cNvSpPr/>
          <p:nvPr/>
        </p:nvSpPr>
        <p:spPr>
          <a:xfrm>
            <a:off x="2853671" y="-12026"/>
            <a:ext cx="3123976" cy="6882054"/>
          </a:xfrm>
          <a:prstGeom prst="rect">
            <a:avLst/>
          </a:prstGeom>
          <a:gradFill flip="none" rotWithShape="1">
            <a:gsLst>
              <a:gs pos="0">
                <a:srgbClr val="2B4D89">
                  <a:alpha val="50000"/>
                </a:srgb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C86B54-4F43-479B-8EC4-655AEDAC9886}"/>
              </a:ext>
            </a:extLst>
          </p:cNvPr>
          <p:cNvSpPr/>
          <p:nvPr/>
        </p:nvSpPr>
        <p:spPr>
          <a:xfrm>
            <a:off x="3010751" y="1190062"/>
            <a:ext cx="2768707" cy="954107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ko-KR" sz="24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PRESENTATION</a:t>
            </a:r>
          </a:p>
          <a:p>
            <a:pPr algn="ctr"/>
            <a:r>
              <a:rPr lang="en-US" altLang="ko-KR" sz="32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CONTENTS</a:t>
            </a:r>
            <a:endParaRPr lang="ko-KR" altLang="en-US" sz="3200" kern="0" spc="-15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561CBFA-50F2-4149-8446-AE08DE5DE773}"/>
              </a:ext>
            </a:extLst>
          </p:cNvPr>
          <p:cNvCxnSpPr/>
          <p:nvPr/>
        </p:nvCxnSpPr>
        <p:spPr>
          <a:xfrm rot="19800000">
            <a:off x="4257612" y="634717"/>
            <a:ext cx="2749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58E0F085-48EA-4BDA-A2C7-42A34F941894}"/>
              </a:ext>
            </a:extLst>
          </p:cNvPr>
          <p:cNvCxnSpPr/>
          <p:nvPr/>
        </p:nvCxnSpPr>
        <p:spPr>
          <a:xfrm rot="19800000">
            <a:off x="4257612" y="2855729"/>
            <a:ext cx="274990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3E690A4C-A377-47D8-BC31-E4625C48FBFB}"/>
              </a:ext>
            </a:extLst>
          </p:cNvPr>
          <p:cNvSpPr/>
          <p:nvPr/>
        </p:nvSpPr>
        <p:spPr>
          <a:xfrm>
            <a:off x="6961412" y="4746039"/>
            <a:ext cx="3626732" cy="812500"/>
          </a:xfrm>
          <a:prstGeom prst="rect">
            <a:avLst/>
          </a:prstGeom>
        </p:spPr>
        <p:txBody>
          <a:bodyPr wrap="none" lIns="47991" tIns="47991" rIns="47991" bIns="47991">
            <a:spAutoFit/>
          </a:bodyPr>
          <a:lstStyle/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05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.</a:t>
            </a:r>
          </a:p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ko-KR" altLang="en-US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지출가이드 및 제출서류 안내</a:t>
            </a:r>
            <a:endParaRPr lang="en-GB" altLang="ko-KR" sz="2400" kern="0" spc="-15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D097CEF-366F-47E8-B375-628A531AB4CA}"/>
              </a:ext>
            </a:extLst>
          </p:cNvPr>
          <p:cNvSpPr/>
          <p:nvPr/>
        </p:nvSpPr>
        <p:spPr>
          <a:xfrm>
            <a:off x="6961412" y="5869062"/>
            <a:ext cx="4014658" cy="812500"/>
          </a:xfrm>
          <a:prstGeom prst="rect">
            <a:avLst/>
          </a:prstGeom>
        </p:spPr>
        <p:txBody>
          <a:bodyPr wrap="none" lIns="47991" tIns="47991" rIns="47991" bIns="47991">
            <a:spAutoFit/>
          </a:bodyPr>
          <a:lstStyle/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06</a:t>
            </a:r>
            <a:r>
              <a:rPr lang="en-US" altLang="ko-KR" sz="2000" b="1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.</a:t>
            </a:r>
          </a:p>
          <a:p>
            <a:pPr defTabSz="1200013"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</a:pPr>
            <a:r>
              <a:rPr lang="en-US" altLang="ko-KR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</a:t>
            </a:r>
            <a:r>
              <a:rPr lang="ko-KR" altLang="en-US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차년도 주요 지적사례 및 </a:t>
            </a:r>
            <a:r>
              <a:rPr lang="en-US" altLang="ko-KR" sz="2400" kern="0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Q&amp;A</a:t>
            </a:r>
            <a:endParaRPr lang="en-GB" altLang="ko-KR" sz="2400" kern="0" spc="-15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D01BC40-ACC1-4D5A-86D2-DED4188E8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3" y="6133625"/>
            <a:ext cx="2192868" cy="28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32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4EAC2FC-CA06-434C-94C7-06FA2F9A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" y="1490139"/>
            <a:ext cx="11252201" cy="49445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20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9647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②사전품의 서식 클릭 → ③품의 내용 작성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④결재선 설정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⑤문서 상신 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66AAD42-D7CA-4CCD-84EA-AB9D7A501CE3}"/>
              </a:ext>
            </a:extLst>
          </p:cNvPr>
          <p:cNvSpPr/>
          <p:nvPr/>
        </p:nvSpPr>
        <p:spPr>
          <a:xfrm>
            <a:off x="2039334" y="2491410"/>
            <a:ext cx="820334" cy="396771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AD800606-F538-4A85-A009-51B711D6F188}"/>
              </a:ext>
            </a:extLst>
          </p:cNvPr>
          <p:cNvSpPr/>
          <p:nvPr/>
        </p:nvSpPr>
        <p:spPr>
          <a:xfrm>
            <a:off x="4049051" y="3335913"/>
            <a:ext cx="345233" cy="338555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493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4EAC2FC-CA06-434C-94C7-06FA2F9A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" y="1490139"/>
            <a:ext cx="11252201" cy="49445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21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9647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②사전품의 서식 클릭 → ③품의 내용 작성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④결재선 설정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⑤문서 상신 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66AAD42-D7CA-4CCD-84EA-AB9D7A501CE3}"/>
              </a:ext>
            </a:extLst>
          </p:cNvPr>
          <p:cNvSpPr/>
          <p:nvPr/>
        </p:nvSpPr>
        <p:spPr>
          <a:xfrm>
            <a:off x="2039334" y="2491410"/>
            <a:ext cx="820334" cy="396771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AD800606-F538-4A85-A009-51B711D6F188}"/>
              </a:ext>
            </a:extLst>
          </p:cNvPr>
          <p:cNvSpPr/>
          <p:nvPr/>
        </p:nvSpPr>
        <p:spPr>
          <a:xfrm>
            <a:off x="2562131" y="3335913"/>
            <a:ext cx="1832153" cy="396771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BB3FB38-4271-44D0-A25F-36703D016E67}"/>
              </a:ext>
            </a:extLst>
          </p:cNvPr>
          <p:cNvSpPr/>
          <p:nvPr/>
        </p:nvSpPr>
        <p:spPr>
          <a:xfrm>
            <a:off x="2859668" y="2485127"/>
            <a:ext cx="2172390" cy="342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결재인원 수에 맞게 추가 버튼 클릭</a:t>
            </a:r>
            <a:endParaRPr lang="en-US" altLang="ko-KR" sz="12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B8D1BF0-382C-4E9B-89AE-96906E0B4F6F}"/>
              </a:ext>
            </a:extLst>
          </p:cNvPr>
          <p:cNvSpPr/>
          <p:nvPr/>
        </p:nvSpPr>
        <p:spPr>
          <a:xfrm>
            <a:off x="4514943" y="3335913"/>
            <a:ext cx="3400290" cy="342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이름 입력가능 </a:t>
            </a:r>
            <a:r>
              <a:rPr lang="en-US" altLang="ko-KR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or </a:t>
            </a:r>
            <a:r>
              <a:rPr lang="ko-KR" altLang="en-US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조직도 아이콘을 눌러 불러오기 가능</a:t>
            </a:r>
            <a:endParaRPr lang="en-US" altLang="ko-KR" sz="12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9763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4EAC2FC-CA06-434C-94C7-06FA2F9AE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6" y="1490139"/>
            <a:ext cx="11252201" cy="49445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22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9647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②사전품의 서식 클릭 → ③품의 내용 작성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④결재선 설정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⑤문서 상신 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97DB04C-189A-4FE1-8705-FF38F3760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070" y="1404932"/>
            <a:ext cx="5950119" cy="5186906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74D28A6C-B4B8-4571-A670-1176305ECD01}"/>
              </a:ext>
            </a:extLst>
          </p:cNvPr>
          <p:cNvSpPr/>
          <p:nvPr/>
        </p:nvSpPr>
        <p:spPr>
          <a:xfrm>
            <a:off x="6845590" y="4984166"/>
            <a:ext cx="2195804" cy="3836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결재 순서대로 결재자 선택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5D8584-1C14-46DD-AE51-4F69A3FE41E2}"/>
              </a:ext>
            </a:extLst>
          </p:cNvPr>
          <p:cNvSpPr/>
          <p:nvPr/>
        </p:nvSpPr>
        <p:spPr>
          <a:xfrm>
            <a:off x="6851791" y="5249537"/>
            <a:ext cx="2640466" cy="342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 </a:t>
            </a:r>
            <a:r>
              <a:rPr lang="ko-KR" altLang="en-US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기안자는 결재라인에 포함되지 않습니다</a:t>
            </a:r>
            <a:r>
              <a:rPr lang="en-US" altLang="ko-KR" sz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.</a:t>
            </a: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8F43D13-6369-4461-9AEB-FCABFD144FA8}"/>
              </a:ext>
            </a:extLst>
          </p:cNvPr>
          <p:cNvCxnSpPr>
            <a:cxnSpLocks/>
          </p:cNvCxnSpPr>
          <p:nvPr/>
        </p:nvCxnSpPr>
        <p:spPr>
          <a:xfrm flipH="1">
            <a:off x="4119327" y="1404932"/>
            <a:ext cx="633743" cy="2024068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B2B80ABA-7FC5-4ED0-8B3C-CBAA8C89299E}"/>
              </a:ext>
            </a:extLst>
          </p:cNvPr>
          <p:cNvCxnSpPr>
            <a:cxnSpLocks/>
          </p:cNvCxnSpPr>
          <p:nvPr/>
        </p:nvCxnSpPr>
        <p:spPr>
          <a:xfrm flipH="1" flipV="1">
            <a:off x="4119328" y="3630440"/>
            <a:ext cx="633742" cy="2961398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221FE66-BACD-4F03-A84C-057F76FA4D65}"/>
              </a:ext>
            </a:extLst>
          </p:cNvPr>
          <p:cNvSpPr/>
          <p:nvPr/>
        </p:nvSpPr>
        <p:spPr>
          <a:xfrm>
            <a:off x="4083115" y="3429000"/>
            <a:ext cx="274957" cy="201440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F86C6B5-04C0-42CD-BBEF-7BBEF21412DE}"/>
              </a:ext>
            </a:extLst>
          </p:cNvPr>
          <p:cNvSpPr/>
          <p:nvPr/>
        </p:nvSpPr>
        <p:spPr>
          <a:xfrm>
            <a:off x="4753070" y="1404931"/>
            <a:ext cx="5950119" cy="5186905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4832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23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9647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②사전품의 서식 클릭 → ③품의 내용 작성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④결재선 설정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⑤문서 상신 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855606A-0C40-41F3-B6CA-B1F7BFEA4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9" y="1540006"/>
            <a:ext cx="7591646" cy="4863042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53C41E68-C1A5-4BA8-ABCC-D418A89441AE}"/>
              </a:ext>
            </a:extLst>
          </p:cNvPr>
          <p:cNvSpPr/>
          <p:nvPr/>
        </p:nvSpPr>
        <p:spPr>
          <a:xfrm>
            <a:off x="7433631" y="5937949"/>
            <a:ext cx="786813" cy="396771"/>
          </a:xfrm>
          <a:prstGeom prst="rect">
            <a:avLst/>
          </a:prstGeom>
          <a:solidFill>
            <a:srgbClr val="FFFF00">
              <a:alpha val="46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57996B47-6420-4570-A0AC-D7839D68FADC}"/>
              </a:ext>
            </a:extLst>
          </p:cNvPr>
          <p:cNvSpPr/>
          <p:nvPr/>
        </p:nvSpPr>
        <p:spPr>
          <a:xfrm>
            <a:off x="387662" y="1467293"/>
            <a:ext cx="11278158" cy="5022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3DAF2D1-4EC3-4098-9C18-96F0285E0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086" y="2537573"/>
            <a:ext cx="2318268" cy="21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32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02ECD5E-75A7-4655-BB49-CE82F3573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"/>
          <a:stretch/>
        </p:blipFill>
        <p:spPr>
          <a:xfrm>
            <a:off x="361506" y="1541719"/>
            <a:ext cx="11329712" cy="49161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24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9647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②사전품의 서식 클릭 → ③품의 내용 작성 → ④결재선 설정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⑤문서 상신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738E0B6-9104-4389-819C-B1E45F0A1358}"/>
              </a:ext>
            </a:extLst>
          </p:cNvPr>
          <p:cNvSpPr/>
          <p:nvPr/>
        </p:nvSpPr>
        <p:spPr>
          <a:xfrm>
            <a:off x="6985590" y="6153149"/>
            <a:ext cx="786813" cy="327413"/>
          </a:xfrm>
          <a:prstGeom prst="rect">
            <a:avLst/>
          </a:prstGeom>
          <a:solidFill>
            <a:srgbClr val="FFFF00">
              <a:alpha val="46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F1D328C-56A7-43B9-BC2D-B60F15A02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7" y="1623605"/>
            <a:ext cx="8934894" cy="427185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68D7C91-EA47-48D7-BA91-FF45FB99C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881"/>
          <a:stretch/>
        </p:blipFill>
        <p:spPr>
          <a:xfrm>
            <a:off x="9475967" y="1577931"/>
            <a:ext cx="2203354" cy="2629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3B01F231-D446-4220-99CF-D8120F26AD9C}"/>
              </a:ext>
            </a:extLst>
          </p:cNvPr>
          <p:cNvSpPr/>
          <p:nvPr/>
        </p:nvSpPr>
        <p:spPr>
          <a:xfrm>
            <a:off x="9478984" y="1559825"/>
            <a:ext cx="2160648" cy="2665612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0378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25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5F3E62-D2FD-4333-BBB5-782552F0CC7F}"/>
              </a:ext>
            </a:extLst>
          </p:cNvPr>
          <p:cNvSpPr txBox="1"/>
          <p:nvPr/>
        </p:nvSpPr>
        <p:spPr>
          <a:xfrm>
            <a:off x="278802" y="949700"/>
            <a:ext cx="9647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워크플로우</a:t>
            </a:r>
            <a:r>
              <a:rPr lang="en-US" altLang="ko-KR" sz="16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①문서작성 → ②사전품의 서식 클릭 → ③품의 내용 작성 → ④결재선 설정 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FF"/>
                </a:highligh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⑤문서 상신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→ </a:t>
            </a:r>
            <a:r>
              <a:rPr lang="ko-KR" altLang="en-US" sz="16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highlight>
                  <a:srgbClr val="FFFF00"/>
                </a:highligh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⑥결재 진행 </a:t>
            </a:r>
            <a:endParaRPr lang="en-US" altLang="ko-KR" sz="1600" spc="-50" dirty="0">
              <a:ln>
                <a:solidFill>
                  <a:schemeClr val="accent1">
                    <a:alpha val="0"/>
                  </a:schemeClr>
                </a:solidFill>
              </a:ln>
              <a:highlight>
                <a:srgbClr val="FFFF00"/>
              </a:highligh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4CFE757C-55FB-4267-9FC8-620D79467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4" b="-1"/>
          <a:stretch/>
        </p:blipFill>
        <p:spPr>
          <a:xfrm>
            <a:off x="369323" y="1579034"/>
            <a:ext cx="9954010" cy="4883571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C7143E8C-A8FE-495E-9045-EA920A75EC1B}"/>
              </a:ext>
            </a:extLst>
          </p:cNvPr>
          <p:cNvSpPr/>
          <p:nvPr/>
        </p:nvSpPr>
        <p:spPr>
          <a:xfrm>
            <a:off x="4851382" y="6233505"/>
            <a:ext cx="480766" cy="219008"/>
          </a:xfrm>
          <a:prstGeom prst="rect">
            <a:avLst/>
          </a:prstGeom>
          <a:solidFill>
            <a:srgbClr val="FFFF00">
              <a:alpha val="54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77B0AE3-89CE-430B-9BAA-009248016A15}"/>
              </a:ext>
            </a:extLst>
          </p:cNvPr>
          <p:cNvSpPr/>
          <p:nvPr/>
        </p:nvSpPr>
        <p:spPr>
          <a:xfrm>
            <a:off x="8650057" y="2928331"/>
            <a:ext cx="1662643" cy="751366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75159A0-C4AC-4AF8-A39C-E9CC58AB058D}"/>
              </a:ext>
            </a:extLst>
          </p:cNvPr>
          <p:cNvSpPr/>
          <p:nvPr/>
        </p:nvSpPr>
        <p:spPr>
          <a:xfrm>
            <a:off x="8585946" y="3682996"/>
            <a:ext cx="1955002" cy="32124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문서에 대한 의견 작성 가능</a:t>
            </a:r>
            <a:endParaRPr lang="en-US" altLang="ko-KR" sz="11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D14659B-447F-437E-82ED-15847A7B8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121"/>
          <a:stretch/>
        </p:blipFill>
        <p:spPr>
          <a:xfrm>
            <a:off x="8585946" y="1618720"/>
            <a:ext cx="1662643" cy="104720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4E19724D-943E-4005-8AF4-994B855890EC}"/>
              </a:ext>
            </a:extLst>
          </p:cNvPr>
          <p:cNvSpPr/>
          <p:nvPr/>
        </p:nvSpPr>
        <p:spPr>
          <a:xfrm>
            <a:off x="1911045" y="1862070"/>
            <a:ext cx="584791" cy="7513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051E9A7-4770-4AED-A032-8FBE97BA6DA0}"/>
              </a:ext>
            </a:extLst>
          </p:cNvPr>
          <p:cNvSpPr/>
          <p:nvPr/>
        </p:nvSpPr>
        <p:spPr>
          <a:xfrm>
            <a:off x="404038" y="1579034"/>
            <a:ext cx="1507007" cy="1034402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217B113-7FF4-482F-92ED-8D4861FC3A86}"/>
              </a:ext>
            </a:extLst>
          </p:cNvPr>
          <p:cNvSpPr/>
          <p:nvPr/>
        </p:nvSpPr>
        <p:spPr>
          <a:xfrm>
            <a:off x="955109" y="2256538"/>
            <a:ext cx="490919" cy="258789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00" spc="-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조성빈</a:t>
            </a:r>
            <a:endParaRPr lang="en-US" altLang="ko-KR" sz="8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0E3DF06-3939-42B5-BDB1-E02415D19939}"/>
              </a:ext>
            </a:extLst>
          </p:cNvPr>
          <p:cNvSpPr/>
          <p:nvPr/>
        </p:nvSpPr>
        <p:spPr>
          <a:xfrm>
            <a:off x="1438411" y="2251695"/>
            <a:ext cx="462001" cy="258789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장민석</a:t>
            </a:r>
            <a:endParaRPr lang="en-US" altLang="ko-KR" sz="8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8811AB6-49F2-48D8-9C28-37844706D4CA}"/>
              </a:ext>
            </a:extLst>
          </p:cNvPr>
          <p:cNvSpPr/>
          <p:nvPr/>
        </p:nvSpPr>
        <p:spPr>
          <a:xfrm>
            <a:off x="387662" y="1467293"/>
            <a:ext cx="11278158" cy="5022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892BCCD-34D7-438B-BC2F-97EA43E3D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11" y="2761886"/>
            <a:ext cx="5246740" cy="3383737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132FEBB2-ECC0-457B-98B3-7DB6DCC071A5}"/>
              </a:ext>
            </a:extLst>
          </p:cNvPr>
          <p:cNvSpPr/>
          <p:nvPr/>
        </p:nvSpPr>
        <p:spPr>
          <a:xfrm>
            <a:off x="7414696" y="4602091"/>
            <a:ext cx="3992669" cy="13531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※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결재완료이전 문서는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회수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 가능함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※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단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결재권자의 수정 권한이 없기 때문에 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 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문서 수정이 필요할 시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회수 후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공문 </a:t>
            </a:r>
            <a:r>
              <a:rPr lang="ko-KR" altLang="en-US" sz="1400" spc="-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재기안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 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문서 </a:t>
            </a:r>
            <a:r>
              <a:rPr lang="ko-KR" altLang="en-US" sz="1400" spc="-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반려시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정정공문 기안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073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26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548B06-BD17-4DDB-AB13-F987D6996D84}"/>
              </a:ext>
            </a:extLst>
          </p:cNvPr>
          <p:cNvSpPr txBox="1"/>
          <p:nvPr/>
        </p:nvSpPr>
        <p:spPr>
          <a:xfrm>
            <a:off x="233337" y="907643"/>
            <a:ext cx="3752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 결재선 공지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B27DBB06-B4F1-43D4-A36D-42FD3D7B9D82}"/>
              </a:ext>
            </a:extLst>
          </p:cNvPr>
          <p:cNvSpPr>
            <a:spLocks/>
          </p:cNvSpPr>
          <p:nvPr/>
        </p:nvSpPr>
        <p:spPr>
          <a:xfrm>
            <a:off x="7968676" y="2937830"/>
            <a:ext cx="1551408" cy="770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과제책임자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AE413FF4-CA5F-4899-BC8E-37BA163BE11C}"/>
              </a:ext>
            </a:extLst>
          </p:cNvPr>
          <p:cNvSpPr>
            <a:spLocks/>
          </p:cNvSpPr>
          <p:nvPr/>
        </p:nvSpPr>
        <p:spPr>
          <a:xfrm>
            <a:off x="5662020" y="2943007"/>
            <a:ext cx="1551407" cy="7746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과제담당자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en-US" altLang="ko-KR" sz="14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(RIS</a:t>
            </a:r>
            <a:r>
              <a:rPr lang="ko-KR" altLang="en-US" sz="14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사업단</a:t>
            </a:r>
            <a:r>
              <a:rPr lang="en-US" altLang="ko-KR" sz="14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</a:t>
            </a:r>
            <a:endParaRPr lang="en-US" altLang="ko-KR" sz="1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rgbClr val="FF4343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BAE907CF-DD24-4F22-A0F3-D5240CBAA06C}"/>
              </a:ext>
            </a:extLst>
          </p:cNvPr>
          <p:cNvSpPr>
            <a:spLocks/>
          </p:cNvSpPr>
          <p:nvPr/>
        </p:nvSpPr>
        <p:spPr>
          <a:xfrm>
            <a:off x="3355643" y="2943008"/>
            <a:ext cx="1555599" cy="77460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참여연구원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31" name="화살표: 갈매기형 수장 30">
            <a:extLst>
              <a:ext uri="{FF2B5EF4-FFF2-40B4-BE49-F238E27FC236}">
                <a16:creationId xmlns:a16="http://schemas.microsoft.com/office/drawing/2014/main" id="{F2A25D92-41BF-43CC-A55D-D03E01DB6045}"/>
              </a:ext>
            </a:extLst>
          </p:cNvPr>
          <p:cNvSpPr>
            <a:spLocks/>
          </p:cNvSpPr>
          <p:nvPr/>
        </p:nvSpPr>
        <p:spPr>
          <a:xfrm>
            <a:off x="5171359" y="2244298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CF733A0D-205D-4D9A-827C-3A14E9A64832}"/>
              </a:ext>
            </a:extLst>
          </p:cNvPr>
          <p:cNvSpPr>
            <a:spLocks/>
          </p:cNvSpPr>
          <p:nvPr/>
        </p:nvSpPr>
        <p:spPr>
          <a:xfrm>
            <a:off x="3357077" y="1763287"/>
            <a:ext cx="1565124" cy="117899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기안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AFEA782E-29E4-4D48-B16E-5FAC04091896}"/>
              </a:ext>
            </a:extLst>
          </p:cNvPr>
          <p:cNvSpPr>
            <a:spLocks/>
          </p:cNvSpPr>
          <p:nvPr/>
        </p:nvSpPr>
        <p:spPr>
          <a:xfrm>
            <a:off x="5662020" y="1763287"/>
            <a:ext cx="1565124" cy="117899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accent4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협조</a:t>
            </a:r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결재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8D7DF36F-5683-4081-BD02-D5C68E1B446E}"/>
              </a:ext>
            </a:extLst>
          </p:cNvPr>
          <p:cNvSpPr>
            <a:spLocks/>
          </p:cNvSpPr>
          <p:nvPr/>
        </p:nvSpPr>
        <p:spPr>
          <a:xfrm>
            <a:off x="7966963" y="1763287"/>
            <a:ext cx="1565124" cy="1178991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최종결재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7" name="화살표: 갈매기형 수장 36">
            <a:extLst>
              <a:ext uri="{FF2B5EF4-FFF2-40B4-BE49-F238E27FC236}">
                <a16:creationId xmlns:a16="http://schemas.microsoft.com/office/drawing/2014/main" id="{5DB4BC68-3760-42B3-AB83-5FA88891F93B}"/>
              </a:ext>
            </a:extLst>
          </p:cNvPr>
          <p:cNvSpPr/>
          <p:nvPr/>
        </p:nvSpPr>
        <p:spPr>
          <a:xfrm>
            <a:off x="7465261" y="2244298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29FB444B-E4CF-49C5-AAE9-38C013F798B2}"/>
              </a:ext>
            </a:extLst>
          </p:cNvPr>
          <p:cNvSpPr>
            <a:spLocks/>
          </p:cNvSpPr>
          <p:nvPr/>
        </p:nvSpPr>
        <p:spPr>
          <a:xfrm>
            <a:off x="7968676" y="5139595"/>
            <a:ext cx="1551408" cy="770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과제책임자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96923DD6-6DDE-4BD6-96CD-5151036E01DA}"/>
              </a:ext>
            </a:extLst>
          </p:cNvPr>
          <p:cNvSpPr>
            <a:spLocks/>
          </p:cNvSpPr>
          <p:nvPr/>
        </p:nvSpPr>
        <p:spPr>
          <a:xfrm>
            <a:off x="5662020" y="5144772"/>
            <a:ext cx="1551407" cy="77460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과제담당자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en-US" altLang="ko-KR" sz="14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(RIS</a:t>
            </a:r>
            <a:r>
              <a:rPr lang="ko-KR" altLang="en-US" sz="14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사업단</a:t>
            </a:r>
            <a:r>
              <a:rPr lang="en-US" altLang="ko-KR" sz="14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</a:t>
            </a:r>
            <a:endParaRPr lang="en-US" altLang="ko-KR" sz="1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rgbClr val="FF4343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B1DF5357-8B35-469D-9F2B-C902EA34BA30}"/>
              </a:ext>
            </a:extLst>
          </p:cNvPr>
          <p:cNvSpPr>
            <a:spLocks/>
          </p:cNvSpPr>
          <p:nvPr/>
        </p:nvSpPr>
        <p:spPr>
          <a:xfrm>
            <a:off x="3355643" y="5144773"/>
            <a:ext cx="1555599" cy="77460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참여연구원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44" name="화살표: 갈매기형 수장 43">
            <a:extLst>
              <a:ext uri="{FF2B5EF4-FFF2-40B4-BE49-F238E27FC236}">
                <a16:creationId xmlns:a16="http://schemas.microsoft.com/office/drawing/2014/main" id="{EBA5208B-5475-4C97-BFFD-4D7C572CAB2A}"/>
              </a:ext>
            </a:extLst>
          </p:cNvPr>
          <p:cNvSpPr>
            <a:spLocks/>
          </p:cNvSpPr>
          <p:nvPr/>
        </p:nvSpPr>
        <p:spPr>
          <a:xfrm>
            <a:off x="5171359" y="4446063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6A16FD59-28E2-4610-BC4F-CA7761950191}"/>
              </a:ext>
            </a:extLst>
          </p:cNvPr>
          <p:cNvSpPr>
            <a:spLocks/>
          </p:cNvSpPr>
          <p:nvPr/>
        </p:nvSpPr>
        <p:spPr>
          <a:xfrm>
            <a:off x="3357077" y="3965052"/>
            <a:ext cx="1565124" cy="117899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기안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72A533B3-0C0D-4A04-8B73-6F25C5B02150}"/>
              </a:ext>
            </a:extLst>
          </p:cNvPr>
          <p:cNvSpPr>
            <a:spLocks/>
          </p:cNvSpPr>
          <p:nvPr/>
        </p:nvSpPr>
        <p:spPr>
          <a:xfrm>
            <a:off x="5662020" y="3965052"/>
            <a:ext cx="1565124" cy="117899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accent4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협조</a:t>
            </a:r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결재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B4148855-FDD0-4EC1-8035-86949CE37699}"/>
              </a:ext>
            </a:extLst>
          </p:cNvPr>
          <p:cNvSpPr>
            <a:spLocks/>
          </p:cNvSpPr>
          <p:nvPr/>
        </p:nvSpPr>
        <p:spPr>
          <a:xfrm>
            <a:off x="7966963" y="3965052"/>
            <a:ext cx="1565124" cy="1178991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결재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8" name="화살표: 갈매기형 수장 47">
            <a:extLst>
              <a:ext uri="{FF2B5EF4-FFF2-40B4-BE49-F238E27FC236}">
                <a16:creationId xmlns:a16="http://schemas.microsoft.com/office/drawing/2014/main" id="{7EB0B041-F650-41A3-98FA-3A0C141B0E17}"/>
              </a:ext>
            </a:extLst>
          </p:cNvPr>
          <p:cNvSpPr/>
          <p:nvPr/>
        </p:nvSpPr>
        <p:spPr>
          <a:xfrm>
            <a:off x="7465261" y="4446063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DBCA1A34-B13E-4EA9-A478-50E89F1CF169}"/>
              </a:ext>
            </a:extLst>
          </p:cNvPr>
          <p:cNvSpPr>
            <a:spLocks/>
          </p:cNvSpPr>
          <p:nvPr/>
        </p:nvSpPr>
        <p:spPr>
          <a:xfrm>
            <a:off x="10261615" y="5139595"/>
            <a:ext cx="1551408" cy="770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사업단장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B455758A-64AA-4173-AE61-0D38102C0D48}"/>
              </a:ext>
            </a:extLst>
          </p:cNvPr>
          <p:cNvSpPr>
            <a:spLocks/>
          </p:cNvSpPr>
          <p:nvPr/>
        </p:nvSpPr>
        <p:spPr>
          <a:xfrm>
            <a:off x="10259902" y="3965052"/>
            <a:ext cx="1565124" cy="1178991"/>
          </a:xfrm>
          <a:prstGeom prst="roundRect">
            <a:avLst>
              <a:gd name="adj" fmla="val 0"/>
            </a:avLst>
          </a:prstGeom>
          <a:solidFill>
            <a:srgbClr val="F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사전품의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/>
            <a:r>
              <a:rPr lang="ko-KR" altLang="en-US" sz="20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최종결재</a:t>
            </a:r>
            <a:endParaRPr lang="en-US" altLang="ko-KR" sz="20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51" name="화살표: 갈매기형 수장 50">
            <a:extLst>
              <a:ext uri="{FF2B5EF4-FFF2-40B4-BE49-F238E27FC236}">
                <a16:creationId xmlns:a16="http://schemas.microsoft.com/office/drawing/2014/main" id="{9D333985-3ED8-4DA2-A669-9420D8A084D3}"/>
              </a:ext>
            </a:extLst>
          </p:cNvPr>
          <p:cNvSpPr/>
          <p:nvPr/>
        </p:nvSpPr>
        <p:spPr>
          <a:xfrm>
            <a:off x="9758200" y="4446063"/>
            <a:ext cx="307747" cy="542550"/>
          </a:xfrm>
          <a:prstGeom prst="chevron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endParaRPr lang="ko-KR" altLang="en-US" sz="2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F627B6C-0281-483B-9AE3-38DBC969FCD0}"/>
              </a:ext>
            </a:extLst>
          </p:cNvPr>
          <p:cNvSpPr/>
          <p:nvPr/>
        </p:nvSpPr>
        <p:spPr>
          <a:xfrm>
            <a:off x="208827" y="2028070"/>
            <a:ext cx="2953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제조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구매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용역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공사 등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500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만원 이하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업무추진비 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50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만원 미만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A71236F-5091-423D-9337-DCF69ADD5046}"/>
              </a:ext>
            </a:extLst>
          </p:cNvPr>
          <p:cNvSpPr/>
          <p:nvPr/>
        </p:nvSpPr>
        <p:spPr>
          <a:xfrm>
            <a:off x="208827" y="4225547"/>
            <a:ext cx="2953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제조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구매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용역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공사 등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500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만원 초과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업무추진비 </a:t>
            </a:r>
            <a:r>
              <a:rPr lang="en-US" altLang="ko-KR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50</a:t>
            </a:r>
            <a:r>
              <a:rPr lang="ko-KR" altLang="en-US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만원 이상</a:t>
            </a:r>
            <a:endParaRPr lang="en-US" altLang="ko-KR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2561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27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4174195-1F4B-48A2-885A-48E27E9D1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2" y="1538190"/>
            <a:ext cx="11387469" cy="49196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06A7021-13F5-4FAA-930F-098E37C8A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542" y="2465456"/>
            <a:ext cx="3600953" cy="216247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8" name="직사각형 77">
            <a:extLst>
              <a:ext uri="{FF2B5EF4-FFF2-40B4-BE49-F238E27FC236}">
                <a16:creationId xmlns:a16="http://schemas.microsoft.com/office/drawing/2014/main" id="{15385003-15DA-447C-9860-E3D18F5DA520}"/>
              </a:ext>
            </a:extLst>
          </p:cNvPr>
          <p:cNvSpPr/>
          <p:nvPr/>
        </p:nvSpPr>
        <p:spPr>
          <a:xfrm>
            <a:off x="10983432" y="1516083"/>
            <a:ext cx="392681" cy="291452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07EC40A-CFE3-4587-925B-CB84595ED1FC}"/>
              </a:ext>
            </a:extLst>
          </p:cNvPr>
          <p:cNvCxnSpPr>
            <a:cxnSpLocks/>
          </p:cNvCxnSpPr>
          <p:nvPr/>
        </p:nvCxnSpPr>
        <p:spPr>
          <a:xfrm flipH="1">
            <a:off x="4660542" y="1807535"/>
            <a:ext cx="6322891" cy="645557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786FD0F4-3602-4795-8A33-48698A85A3D1}"/>
              </a:ext>
            </a:extLst>
          </p:cNvPr>
          <p:cNvCxnSpPr>
            <a:cxnSpLocks/>
          </p:cNvCxnSpPr>
          <p:nvPr/>
        </p:nvCxnSpPr>
        <p:spPr>
          <a:xfrm flipH="1">
            <a:off x="8261495" y="1829642"/>
            <a:ext cx="3114619" cy="2798291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548D2E90-4F5A-4DB5-A10D-6BF8AEFDD062}"/>
              </a:ext>
            </a:extLst>
          </p:cNvPr>
          <p:cNvSpPr/>
          <p:nvPr/>
        </p:nvSpPr>
        <p:spPr>
          <a:xfrm>
            <a:off x="5768169" y="2737902"/>
            <a:ext cx="511732" cy="733435"/>
          </a:xfrm>
          <a:prstGeom prst="rect">
            <a:avLst/>
          </a:prstGeom>
          <a:solidFill>
            <a:srgbClr val="FFFF00">
              <a:alpha val="28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게시판 설명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1239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28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게시판 설명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7292D26-8115-48CF-87C6-935A9D936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6" y="1538190"/>
            <a:ext cx="11451265" cy="4902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3335980F-CCBC-4F24-9B4A-EFB86352D83A}"/>
              </a:ext>
            </a:extLst>
          </p:cNvPr>
          <p:cNvSpPr/>
          <p:nvPr/>
        </p:nvSpPr>
        <p:spPr>
          <a:xfrm>
            <a:off x="369291" y="3894304"/>
            <a:ext cx="1779180" cy="1425506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39D774F-0543-4E1F-96AD-5FA9F53B518C}"/>
              </a:ext>
            </a:extLst>
          </p:cNvPr>
          <p:cNvSpPr/>
          <p:nvPr/>
        </p:nvSpPr>
        <p:spPr>
          <a:xfrm>
            <a:off x="2322677" y="4946748"/>
            <a:ext cx="3863558" cy="383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※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400" spc="-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지출증빙서류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서식 및 업무 관련 메뉴얼 업로드 예정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DB6C759-2C4E-462C-A7BC-3D2208C3A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987" y="2471144"/>
            <a:ext cx="7527698" cy="24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94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46B89CE-3C3A-4556-B8A6-8B40E36FCD68}"/>
              </a:ext>
            </a:extLst>
          </p:cNvPr>
          <p:cNvCxnSpPr/>
          <p:nvPr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29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2616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4.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모바일 결재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24DDC74-F048-4809-9288-29660F439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847" y="1558856"/>
            <a:ext cx="3168981" cy="47843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2D41DC6-C83D-495E-A711-44F1234D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281" y="1558854"/>
            <a:ext cx="3168981" cy="4784325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B7C56BC-4892-46EB-9F88-7683064B77DB}"/>
              </a:ext>
            </a:extLst>
          </p:cNvPr>
          <p:cNvSpPr/>
          <p:nvPr/>
        </p:nvSpPr>
        <p:spPr>
          <a:xfrm>
            <a:off x="6449641" y="5864156"/>
            <a:ext cx="533400" cy="327328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F5DF99D-F25E-44F4-A732-D4D23337CDEA}"/>
              </a:ext>
            </a:extLst>
          </p:cNvPr>
          <p:cNvSpPr/>
          <p:nvPr/>
        </p:nvSpPr>
        <p:spPr>
          <a:xfrm>
            <a:off x="6827559" y="1763133"/>
            <a:ext cx="517431" cy="327328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F34F900-6709-400C-A9CD-BDA5315BE998}"/>
              </a:ext>
            </a:extLst>
          </p:cNvPr>
          <p:cNvCxnSpPr>
            <a:cxnSpLocks/>
          </p:cNvCxnSpPr>
          <p:nvPr/>
        </p:nvCxnSpPr>
        <p:spPr>
          <a:xfrm>
            <a:off x="7344990" y="1886184"/>
            <a:ext cx="1176440" cy="408554"/>
          </a:xfrm>
          <a:prstGeom prst="straightConnector1">
            <a:avLst/>
          </a:prstGeom>
          <a:ln w="19050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A0AE5226-C49E-4A68-AADC-95829604C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95" y="1798303"/>
            <a:ext cx="3462807" cy="11601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49B961B0-BD64-40C1-9C19-0A3D9B5FDD1D}"/>
              </a:ext>
            </a:extLst>
          </p:cNvPr>
          <p:cNvSpPr/>
          <p:nvPr/>
        </p:nvSpPr>
        <p:spPr>
          <a:xfrm>
            <a:off x="123079" y="3168280"/>
            <a:ext cx="4082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423FF2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플레이스토어</a:t>
            </a:r>
            <a:r>
              <a:rPr lang="en-US" altLang="ko-KR" sz="14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423FF2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4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423FF2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앱스토어 등에서 어플 다운로드</a:t>
            </a:r>
            <a:endParaRPr lang="en-US" altLang="ko-KR" sz="1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rgbClr val="423FF2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1120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48893D-1B07-4652-AD59-908659474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59"/>
          <a:stretch/>
        </p:blipFill>
        <p:spPr>
          <a:xfrm>
            <a:off x="186933" y="1619716"/>
            <a:ext cx="11818135" cy="49205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017C7CE-0460-4F90-845E-ECB38256D590}"/>
              </a:ext>
            </a:extLst>
          </p:cNvPr>
          <p:cNvSpPr/>
          <p:nvPr/>
        </p:nvSpPr>
        <p:spPr>
          <a:xfrm>
            <a:off x="308957" y="984579"/>
            <a:ext cx="4977003" cy="3231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228600" indent="-228600">
              <a:buAutoNum type="arabicPeriod"/>
            </a:pP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결재문서를 한 번에 확인 가능 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①대기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②예정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③처리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④완료 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6980C-2EF1-410B-8C29-9E989B66EE81}"/>
              </a:ext>
            </a:extLst>
          </p:cNvPr>
          <p:cNvSpPr txBox="1"/>
          <p:nvPr/>
        </p:nvSpPr>
        <p:spPr>
          <a:xfrm>
            <a:off x="308957" y="308810"/>
            <a:ext cx="60212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01 _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B05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네이버 </a:t>
            </a:r>
            <a:r>
              <a:rPr lang="ko-KR" altLang="en-US" sz="2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B05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워크플레이스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B05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’s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전자결재 소개 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–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결재 홈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0ED2253-9FDA-46DF-A5A0-127530C04507}"/>
              </a:ext>
            </a:extLst>
          </p:cNvPr>
          <p:cNvSpPr/>
          <p:nvPr/>
        </p:nvSpPr>
        <p:spPr>
          <a:xfrm>
            <a:off x="1609725" y="1724025"/>
            <a:ext cx="952500" cy="4476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45701A0-19F4-478B-BC18-C5A3B480BBFB}"/>
              </a:ext>
            </a:extLst>
          </p:cNvPr>
          <p:cNvSpPr/>
          <p:nvPr/>
        </p:nvSpPr>
        <p:spPr>
          <a:xfrm>
            <a:off x="1495817" y="2598875"/>
            <a:ext cx="407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①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91AF590-417E-495B-A5C5-02C2E0493DF0}"/>
              </a:ext>
            </a:extLst>
          </p:cNvPr>
          <p:cNvSpPr/>
          <p:nvPr/>
        </p:nvSpPr>
        <p:spPr>
          <a:xfrm>
            <a:off x="6594325" y="2598875"/>
            <a:ext cx="407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②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74DA9A4-ECBF-4DC8-B25A-59AA49EEC03E}"/>
              </a:ext>
            </a:extLst>
          </p:cNvPr>
          <p:cNvSpPr/>
          <p:nvPr/>
        </p:nvSpPr>
        <p:spPr>
          <a:xfrm>
            <a:off x="1495817" y="3761012"/>
            <a:ext cx="407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③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A9BC605-8615-4282-85B7-2CED358EB8CE}"/>
              </a:ext>
            </a:extLst>
          </p:cNvPr>
          <p:cNvSpPr/>
          <p:nvPr/>
        </p:nvSpPr>
        <p:spPr>
          <a:xfrm>
            <a:off x="6594325" y="3761012"/>
            <a:ext cx="407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④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43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46B89CE-3C3A-4556-B8A6-8B40E36FCD68}"/>
              </a:ext>
            </a:extLst>
          </p:cNvPr>
          <p:cNvCxnSpPr/>
          <p:nvPr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30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4.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모바일 결재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A06FF86-B621-4F8C-962C-152CAA173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932" y="1492413"/>
            <a:ext cx="3168981" cy="500640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24DDC74-F048-4809-9288-29660F439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07" y="1492418"/>
            <a:ext cx="3168981" cy="5006407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B7C56BC-4892-46EB-9F88-7683064B77DB}"/>
              </a:ext>
            </a:extLst>
          </p:cNvPr>
          <p:cNvSpPr/>
          <p:nvPr/>
        </p:nvSpPr>
        <p:spPr>
          <a:xfrm>
            <a:off x="2743201" y="6019800"/>
            <a:ext cx="533400" cy="327328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B742CD8B-DB0D-4670-BB13-CBA7C5AAB704}"/>
              </a:ext>
            </a:extLst>
          </p:cNvPr>
          <p:cNvCxnSpPr>
            <a:cxnSpLocks/>
          </p:cNvCxnSpPr>
          <p:nvPr/>
        </p:nvCxnSpPr>
        <p:spPr>
          <a:xfrm flipV="1">
            <a:off x="3287946" y="2809875"/>
            <a:ext cx="1247937" cy="3389305"/>
          </a:xfrm>
          <a:prstGeom prst="straightConnector1">
            <a:avLst/>
          </a:prstGeom>
          <a:ln w="19050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86F39062-55B8-4D08-8FFD-77F2525A1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458" y="1492416"/>
            <a:ext cx="3168981" cy="5006406"/>
          </a:xfrm>
          <a:prstGeom prst="rect">
            <a:avLst/>
          </a:prstGeom>
        </p:spPr>
      </p:pic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D2DB7C50-1765-4CFD-AB0B-D3FA5830D76A}"/>
              </a:ext>
            </a:extLst>
          </p:cNvPr>
          <p:cNvCxnSpPr>
            <a:cxnSpLocks/>
          </p:cNvCxnSpPr>
          <p:nvPr/>
        </p:nvCxnSpPr>
        <p:spPr>
          <a:xfrm flipV="1">
            <a:off x="7345037" y="2619375"/>
            <a:ext cx="875913" cy="1"/>
          </a:xfrm>
          <a:prstGeom prst="straightConnector1">
            <a:avLst/>
          </a:prstGeom>
          <a:ln w="19050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DB6D641-FE2C-4D48-9804-65BE1FEF7027}"/>
              </a:ext>
            </a:extLst>
          </p:cNvPr>
          <p:cNvSpPr/>
          <p:nvPr/>
        </p:nvSpPr>
        <p:spPr>
          <a:xfrm>
            <a:off x="4535883" y="2404557"/>
            <a:ext cx="2798754" cy="405299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6F9412A5-6041-4F89-ABCE-DE7975798AF1}"/>
              </a:ext>
            </a:extLst>
          </p:cNvPr>
          <p:cNvSpPr/>
          <p:nvPr/>
        </p:nvSpPr>
        <p:spPr>
          <a:xfrm>
            <a:off x="9239250" y="2992885"/>
            <a:ext cx="1647826" cy="405299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6848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46B89CE-3C3A-4556-B8A6-8B40E36FCD68}"/>
              </a:ext>
            </a:extLst>
          </p:cNvPr>
          <p:cNvCxnSpPr/>
          <p:nvPr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31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4.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모바일 결재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A06FF86-B621-4F8C-962C-152CAA173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932" y="1492413"/>
            <a:ext cx="3168981" cy="500640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24DDC74-F048-4809-9288-29660F439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07" y="1492418"/>
            <a:ext cx="3168981" cy="5006407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B7C56BC-4892-46EB-9F88-7683064B77DB}"/>
              </a:ext>
            </a:extLst>
          </p:cNvPr>
          <p:cNvSpPr/>
          <p:nvPr/>
        </p:nvSpPr>
        <p:spPr>
          <a:xfrm>
            <a:off x="2743201" y="6019800"/>
            <a:ext cx="533400" cy="327328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B742CD8B-DB0D-4670-BB13-CBA7C5AAB704}"/>
              </a:ext>
            </a:extLst>
          </p:cNvPr>
          <p:cNvCxnSpPr>
            <a:cxnSpLocks/>
          </p:cNvCxnSpPr>
          <p:nvPr/>
        </p:nvCxnSpPr>
        <p:spPr>
          <a:xfrm flipV="1">
            <a:off x="3287946" y="2809875"/>
            <a:ext cx="1247937" cy="3389305"/>
          </a:xfrm>
          <a:prstGeom prst="straightConnector1">
            <a:avLst/>
          </a:prstGeom>
          <a:ln w="19050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DB6D641-FE2C-4D48-9804-65BE1FEF7027}"/>
              </a:ext>
            </a:extLst>
          </p:cNvPr>
          <p:cNvSpPr/>
          <p:nvPr/>
        </p:nvSpPr>
        <p:spPr>
          <a:xfrm>
            <a:off x="4535883" y="2404557"/>
            <a:ext cx="2798754" cy="405299"/>
          </a:xfrm>
          <a:prstGeom prst="rect">
            <a:avLst/>
          </a:prstGeom>
          <a:noFill/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99DCBFF-575D-4274-9721-5EFE37918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679" y="1492414"/>
            <a:ext cx="3168981" cy="5006408"/>
          </a:xfrm>
          <a:prstGeom prst="rect">
            <a:avLst/>
          </a:prstGeom>
        </p:spPr>
      </p:pic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D2DB7C50-1765-4CFD-AB0B-D3FA5830D76A}"/>
              </a:ext>
            </a:extLst>
          </p:cNvPr>
          <p:cNvCxnSpPr>
            <a:cxnSpLocks/>
          </p:cNvCxnSpPr>
          <p:nvPr/>
        </p:nvCxnSpPr>
        <p:spPr>
          <a:xfrm flipV="1">
            <a:off x="7345037" y="2619377"/>
            <a:ext cx="827413" cy="1"/>
          </a:xfrm>
          <a:prstGeom prst="straightConnector1">
            <a:avLst/>
          </a:prstGeom>
          <a:ln w="19050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F3C68C3-1A42-4F03-BD6D-14947A676B1C}"/>
              </a:ext>
            </a:extLst>
          </p:cNvPr>
          <p:cNvSpPr/>
          <p:nvPr/>
        </p:nvSpPr>
        <p:spPr>
          <a:xfrm>
            <a:off x="9467850" y="2007786"/>
            <a:ext cx="523875" cy="396771"/>
          </a:xfrm>
          <a:prstGeom prst="rect">
            <a:avLst/>
          </a:prstGeom>
          <a:solidFill>
            <a:srgbClr val="FFFF00">
              <a:alpha val="46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641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46B89CE-3C3A-4556-B8A6-8B40E36FCD68}"/>
              </a:ext>
            </a:extLst>
          </p:cNvPr>
          <p:cNvCxnSpPr/>
          <p:nvPr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32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4580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5. </a:t>
            </a:r>
            <a:r>
              <a:rPr lang="ko-KR" altLang="en-US" sz="3200" kern="0" spc="-150" dirty="0" err="1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웍스결재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서명등록 방법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8360B9B-7F7B-48BE-BDB5-D1B32C419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40" y="1492417"/>
            <a:ext cx="11380293" cy="48067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EF29B5E8-2C41-4326-A171-8F900FC61BC3}"/>
              </a:ext>
            </a:extLst>
          </p:cNvPr>
          <p:cNvSpPr/>
          <p:nvPr/>
        </p:nvSpPr>
        <p:spPr>
          <a:xfrm>
            <a:off x="11452344" y="1492416"/>
            <a:ext cx="299389" cy="291452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0356556-2622-4392-AFA1-BC80C0D4CDBD}"/>
              </a:ext>
            </a:extLst>
          </p:cNvPr>
          <p:cNvSpPr/>
          <p:nvPr/>
        </p:nvSpPr>
        <p:spPr>
          <a:xfrm>
            <a:off x="10117668" y="1829640"/>
            <a:ext cx="1634065" cy="507114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8" name="연결선: 꺾임 7">
            <a:extLst>
              <a:ext uri="{FF2B5EF4-FFF2-40B4-BE49-F238E27FC236}">
                <a16:creationId xmlns:a16="http://schemas.microsoft.com/office/drawing/2014/main" id="{A0C958A4-F446-4F7F-B629-AAF1CF5D8B7D}"/>
              </a:ext>
            </a:extLst>
          </p:cNvPr>
          <p:cNvCxnSpPr>
            <a:stCxn id="16" idx="3"/>
            <a:endCxn id="17" idx="3"/>
          </p:cNvCxnSpPr>
          <p:nvPr/>
        </p:nvCxnSpPr>
        <p:spPr>
          <a:xfrm>
            <a:off x="11751733" y="1638142"/>
            <a:ext cx="12700" cy="445055"/>
          </a:xfrm>
          <a:prstGeom prst="bentConnector3">
            <a:avLst>
              <a:gd name="adj1" fmla="val 1800000"/>
            </a:avLst>
          </a:prstGeom>
          <a:ln w="28575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001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46B89CE-3C3A-4556-B8A6-8B40E36FCD68}"/>
              </a:ext>
            </a:extLst>
          </p:cNvPr>
          <p:cNvCxnSpPr/>
          <p:nvPr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33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4580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5. </a:t>
            </a:r>
            <a:r>
              <a:rPr lang="ko-KR" altLang="en-US" sz="3200" kern="0" spc="-150" dirty="0" err="1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웍스결재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서명등록 방법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4995681-505B-492C-BD9E-F6FB71B91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40" y="1522564"/>
            <a:ext cx="11392993" cy="47766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A0356556-2622-4392-AFA1-BC80C0D4CDBD}"/>
              </a:ext>
            </a:extLst>
          </p:cNvPr>
          <p:cNvSpPr/>
          <p:nvPr/>
        </p:nvSpPr>
        <p:spPr>
          <a:xfrm>
            <a:off x="371440" y="1964266"/>
            <a:ext cx="2041560" cy="365432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C2B1239-81EE-43B8-99BB-31480AF22B6F}"/>
              </a:ext>
            </a:extLst>
          </p:cNvPr>
          <p:cNvSpPr/>
          <p:nvPr/>
        </p:nvSpPr>
        <p:spPr>
          <a:xfrm>
            <a:off x="2648972" y="2836333"/>
            <a:ext cx="2507227" cy="533400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B1296775-1BA8-4864-924D-229506C40756}"/>
              </a:ext>
            </a:extLst>
          </p:cNvPr>
          <p:cNvCxnSpPr/>
          <p:nvPr/>
        </p:nvCxnSpPr>
        <p:spPr>
          <a:xfrm>
            <a:off x="1871133" y="2396067"/>
            <a:ext cx="702734" cy="694266"/>
          </a:xfrm>
          <a:prstGeom prst="straightConnector1">
            <a:avLst/>
          </a:prstGeom>
          <a:ln w="28575">
            <a:solidFill>
              <a:srgbClr val="423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95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46B89CE-3C3A-4556-B8A6-8B40E36FCD68}"/>
              </a:ext>
            </a:extLst>
          </p:cNvPr>
          <p:cNvCxnSpPr/>
          <p:nvPr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34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4580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5. </a:t>
            </a:r>
            <a:r>
              <a:rPr lang="ko-KR" altLang="en-US" sz="3200" kern="0" spc="-150" dirty="0" err="1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웍스결재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서명등록 방법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920219E-E61E-4BBC-8DEA-F7C7D83CF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40" y="1522564"/>
            <a:ext cx="11392993" cy="47766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008BDFE7-6443-4427-B243-87A312840D74}"/>
              </a:ext>
            </a:extLst>
          </p:cNvPr>
          <p:cNvSpPr/>
          <p:nvPr/>
        </p:nvSpPr>
        <p:spPr>
          <a:xfrm>
            <a:off x="1243508" y="1856485"/>
            <a:ext cx="830826" cy="280767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05577E2-6C20-4130-BEC7-A39AD7D8EA56}"/>
              </a:ext>
            </a:extLst>
          </p:cNvPr>
          <p:cNvSpPr/>
          <p:nvPr/>
        </p:nvSpPr>
        <p:spPr>
          <a:xfrm>
            <a:off x="3031067" y="2274006"/>
            <a:ext cx="1921933" cy="845380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F57DAD7-B803-46A3-8DF3-081E87837653}"/>
              </a:ext>
            </a:extLst>
          </p:cNvPr>
          <p:cNvSpPr/>
          <p:nvPr/>
        </p:nvSpPr>
        <p:spPr>
          <a:xfrm>
            <a:off x="3266030" y="3474986"/>
            <a:ext cx="3532703" cy="13531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[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서명 입력 방법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]</a:t>
            </a:r>
          </a:p>
          <a:p>
            <a:pPr>
              <a:lnSpc>
                <a:spcPct val="150000"/>
              </a:lnSpc>
            </a:pP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1.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파일 첨부를 해서 기존의 서명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도장 삽입 가능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2.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그리기 도구로 서명 그리기 가능</a:t>
            </a: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  </a:t>
            </a:r>
          </a:p>
          <a:p>
            <a:pPr>
              <a:lnSpc>
                <a:spcPct val="150000"/>
              </a:lnSpc>
            </a:pPr>
            <a:r>
              <a:rPr lang="en-US" altLang="ko-KR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3. 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이름을 입력하여 </a:t>
            </a:r>
            <a:r>
              <a:rPr lang="ko-KR" altLang="en-US" sz="1400" spc="-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도장만들기</a:t>
            </a:r>
            <a:r>
              <a:rPr lang="ko-KR" altLang="en-US" sz="14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가능</a:t>
            </a:r>
            <a:endParaRPr lang="en-US" altLang="ko-KR" sz="1400" spc="-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4952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46B89CE-3C3A-4556-B8A6-8B40E36FCD68}"/>
              </a:ext>
            </a:extLst>
          </p:cNvPr>
          <p:cNvCxnSpPr/>
          <p:nvPr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35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4580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5. </a:t>
            </a:r>
            <a:r>
              <a:rPr lang="ko-KR" altLang="en-US" sz="3200" kern="0" spc="-150" dirty="0" err="1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웍스결재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서명등록 방법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920219E-E61E-4BBC-8DEA-F7C7D83CF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40" y="1522564"/>
            <a:ext cx="11392993" cy="47766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1970E18-C7E1-418B-B205-DC27D874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72" y="1903272"/>
            <a:ext cx="5895820" cy="4213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3E34F7F8-13A6-4AFC-B7B9-425483351C12}"/>
              </a:ext>
            </a:extLst>
          </p:cNvPr>
          <p:cNvSpPr/>
          <p:nvPr/>
        </p:nvSpPr>
        <p:spPr>
          <a:xfrm>
            <a:off x="5537200" y="2351831"/>
            <a:ext cx="5613400" cy="933235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50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46B89CE-3C3A-4556-B8A6-8B40E36FCD68}"/>
              </a:ext>
            </a:extLst>
          </p:cNvPr>
          <p:cNvCxnSpPr/>
          <p:nvPr/>
        </p:nvCxnSpPr>
        <p:spPr>
          <a:xfrm>
            <a:off x="272608" y="740976"/>
            <a:ext cx="116467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3">
            <a:extLst>
              <a:ext uri="{FF2B5EF4-FFF2-40B4-BE49-F238E27FC236}">
                <a16:creationId xmlns:a16="http://schemas.microsoft.com/office/drawing/2014/main" id="{AD9C1D3D-629B-48D7-8C7E-AE22DE185FE6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3E66402-6A29-4231-A8A8-287E16874EEA}"/>
              </a:ext>
            </a:extLst>
          </p:cNvPr>
          <p:cNvCxnSpPr>
            <a:cxnSpLocks/>
          </p:cNvCxnSpPr>
          <p:nvPr/>
        </p:nvCxnSpPr>
        <p:spPr>
          <a:xfrm>
            <a:off x="272608" y="6654801"/>
            <a:ext cx="1113475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BACC31F-172E-471A-A3CC-E7130F717F2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36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948E68-A1F4-4A32-8031-3B3B6BEAB635}"/>
              </a:ext>
            </a:extLst>
          </p:cNvPr>
          <p:cNvSpPr txBox="1"/>
          <p:nvPr/>
        </p:nvSpPr>
        <p:spPr>
          <a:xfrm>
            <a:off x="233337" y="907643"/>
            <a:ext cx="4580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5. </a:t>
            </a:r>
            <a:r>
              <a:rPr lang="ko-KR" altLang="en-US" sz="3200" kern="0" spc="-150" dirty="0" err="1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웍스결재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서명등록 방법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920219E-E61E-4BBC-8DEA-F7C7D83CF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40" y="1522564"/>
            <a:ext cx="11392993" cy="47766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1970E18-C7E1-418B-B205-DC27D874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72" y="1903272"/>
            <a:ext cx="5895820" cy="4213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5CAA19B-AEDF-4164-AF89-A48F74D96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987" y="3457089"/>
            <a:ext cx="5120660" cy="185509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6DE5E74-4096-4712-806B-7813992A3754}"/>
              </a:ext>
            </a:extLst>
          </p:cNvPr>
          <p:cNvSpPr/>
          <p:nvPr/>
        </p:nvSpPr>
        <p:spPr>
          <a:xfrm>
            <a:off x="5689603" y="3400911"/>
            <a:ext cx="5338780" cy="2068556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78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8FA895A1-56D7-42DC-A766-DB003A8C3E52}"/>
              </a:ext>
            </a:extLst>
          </p:cNvPr>
          <p:cNvSpPr/>
          <p:nvPr/>
        </p:nvSpPr>
        <p:spPr>
          <a:xfrm>
            <a:off x="-60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72000">
                <a:schemeClr val="bg1">
                  <a:lumMod val="85000"/>
                  <a:alpha val="70000"/>
                </a:schemeClr>
              </a:gs>
              <a:gs pos="43000">
                <a:schemeClr val="bg1"/>
              </a:gs>
              <a:gs pos="85000">
                <a:schemeClr val="bg1"/>
              </a:gs>
              <a:gs pos="1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>
            <a:extLst>
              <a:ext uri="{FF2B5EF4-FFF2-40B4-BE49-F238E27FC236}">
                <a16:creationId xmlns:a16="http://schemas.microsoft.com/office/drawing/2014/main" id="{CDCFAC30-4272-49C1-B036-06386C9B7BC1}"/>
              </a:ext>
            </a:extLst>
          </p:cNvPr>
          <p:cNvSpPr/>
          <p:nvPr/>
        </p:nvSpPr>
        <p:spPr>
          <a:xfrm>
            <a:off x="5521332" y="125520"/>
            <a:ext cx="6496495" cy="6487693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1262743" y="493485"/>
                </a:moveTo>
                <a:lnTo>
                  <a:pt x="6496495" y="0"/>
                </a:lnTo>
                <a:lnTo>
                  <a:pt x="5001524" y="6153865"/>
                </a:lnTo>
                <a:lnTo>
                  <a:pt x="0" y="6487693"/>
                </a:lnTo>
                <a:lnTo>
                  <a:pt x="1262743" y="493485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4E1EFC5-C159-4E60-8EB9-FEE7D96F3BB6}"/>
              </a:ext>
            </a:extLst>
          </p:cNvPr>
          <p:cNvSpPr/>
          <p:nvPr/>
        </p:nvSpPr>
        <p:spPr>
          <a:xfrm>
            <a:off x="547030" y="630816"/>
            <a:ext cx="4828984" cy="2476032"/>
          </a:xfrm>
          <a:prstGeom prst="rect">
            <a:avLst/>
          </a:prstGeom>
        </p:spPr>
        <p:txBody>
          <a:bodyPr wrap="none" lIns="47991" tIns="47991" rIns="47991" bIns="47991">
            <a:spAutoFit/>
          </a:bodyPr>
          <a:lstStyle/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en-US" altLang="ko-KR" sz="4000" b="1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03.</a:t>
            </a: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ko-KR" altLang="en-US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구글 스프레드시트</a:t>
            </a:r>
            <a:endParaRPr lang="en-US" altLang="ko-KR" sz="4800" kern="0" spc="-150" dirty="0">
              <a:ln>
                <a:solidFill>
                  <a:schemeClr val="bg1">
                    <a:alpha val="0"/>
                  </a:schemeClr>
                </a:solidFill>
              </a:ln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ko-KR" altLang="en-US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이용 가이드</a:t>
            </a:r>
            <a:endParaRPr lang="en-US" altLang="ko-KR" sz="4800" kern="0" spc="-150" dirty="0">
              <a:ln>
                <a:solidFill>
                  <a:schemeClr val="bg1">
                    <a:alpha val="0"/>
                  </a:schemeClr>
                </a:solidFill>
              </a:ln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4A9CBC9-0C9E-4ADE-A187-D26B9097E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1" y="6081018"/>
            <a:ext cx="2653370" cy="342881"/>
          </a:xfrm>
          <a:prstGeom prst="rect">
            <a:avLst/>
          </a:prstGeom>
        </p:spPr>
      </p:pic>
      <p:sp>
        <p:nvSpPr>
          <p:cNvPr id="19" name="직사각형 11">
            <a:extLst>
              <a:ext uri="{FF2B5EF4-FFF2-40B4-BE49-F238E27FC236}">
                <a16:creationId xmlns:a16="http://schemas.microsoft.com/office/drawing/2014/main" id="{75677309-52C9-46A2-A413-EC96E134DE5B}"/>
              </a:ext>
            </a:extLst>
          </p:cNvPr>
          <p:cNvSpPr/>
          <p:nvPr/>
        </p:nvSpPr>
        <p:spPr>
          <a:xfrm>
            <a:off x="5549206" y="195092"/>
            <a:ext cx="6496495" cy="6487693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857867 w 6496495"/>
              <a:gd name="connsiteY2" fmla="*/ 5413637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522514" y="1422399"/>
                </a:moveTo>
                <a:lnTo>
                  <a:pt x="6496495" y="0"/>
                </a:lnTo>
                <a:lnTo>
                  <a:pt x="5857867" y="5413637"/>
                </a:lnTo>
                <a:lnTo>
                  <a:pt x="0" y="6487693"/>
                </a:lnTo>
                <a:lnTo>
                  <a:pt x="522514" y="1422399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1F1F1"/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모서리가 둥근 직사각형 10">
            <a:extLst>
              <a:ext uri="{FF2B5EF4-FFF2-40B4-BE49-F238E27FC236}">
                <a16:creationId xmlns:a16="http://schemas.microsoft.com/office/drawing/2014/main" id="{61A130F1-AF42-4E48-B169-1440B5E59DCE}"/>
              </a:ext>
            </a:extLst>
          </p:cNvPr>
          <p:cNvSpPr/>
          <p:nvPr/>
        </p:nvSpPr>
        <p:spPr>
          <a:xfrm rot="2700000">
            <a:off x="1510522" y="3928652"/>
            <a:ext cx="38775" cy="5591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B4D89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361B578-A9F4-4DA2-A78F-C70BEDFD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0558" y="1205928"/>
            <a:ext cx="5355372" cy="4893471"/>
          </a:xfrm>
          <a:prstGeom prst="roundRect">
            <a:avLst>
              <a:gd name="adj" fmla="val 187"/>
            </a:avLst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33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>
            <a:extLst>
              <a:ext uri="{FF2B5EF4-FFF2-40B4-BE49-F238E27FC236}">
                <a16:creationId xmlns:a16="http://schemas.microsoft.com/office/drawing/2014/main" id="{B86F3950-7908-44BC-A7E5-CBCAEC049050}"/>
              </a:ext>
            </a:extLst>
          </p:cNvPr>
          <p:cNvSpPr/>
          <p:nvPr/>
        </p:nvSpPr>
        <p:spPr>
          <a:xfrm>
            <a:off x="7815212" y="2849496"/>
            <a:ext cx="2894950" cy="310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F45BEE5-2E85-444E-9E4F-64DC4CBED86E}"/>
              </a:ext>
            </a:extLst>
          </p:cNvPr>
          <p:cNvSpPr/>
          <p:nvPr/>
        </p:nvSpPr>
        <p:spPr>
          <a:xfrm>
            <a:off x="272608" y="313609"/>
            <a:ext cx="374333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Chapter 03. 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구글 스프레드시트 이용 가이드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38B5712-4ED0-4302-B447-E96E183C2FA3}"/>
              </a:ext>
            </a:extLst>
          </p:cNvPr>
          <p:cNvSpPr/>
          <p:nvPr/>
        </p:nvSpPr>
        <p:spPr>
          <a:xfrm>
            <a:off x="828014" y="2859761"/>
            <a:ext cx="4415055" cy="285435"/>
          </a:xfrm>
          <a:prstGeom prst="rect">
            <a:avLst/>
          </a:prstGeom>
          <a:solidFill>
            <a:srgbClr val="FF4343"/>
          </a:solidFill>
        </p:spPr>
        <p:txBody>
          <a:bodyPr wrap="square" tIns="72000">
            <a:spAutoFit/>
          </a:bodyPr>
          <a:lstStyle/>
          <a:p>
            <a:pPr algn="ctr"/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974A849-89E1-410A-9C21-A5051094A589}"/>
              </a:ext>
            </a:extLst>
          </p:cNvPr>
          <p:cNvSpPr/>
          <p:nvPr/>
        </p:nvSpPr>
        <p:spPr>
          <a:xfrm>
            <a:off x="361120" y="2557467"/>
            <a:ext cx="5261056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문의전화를 통한 예산 확인 요청  </a:t>
            </a:r>
            <a:r>
              <a: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과제참여자가 실시간으로 예산 조회 불가</a:t>
            </a:r>
            <a:endParaRPr lang="en-US" altLang="ko-KR" sz="14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>
              <a:spcAft>
                <a:spcPts val="300"/>
              </a:spcAft>
            </a:pPr>
            <a:r>
              <a:rPr lang="en-US" altLang="ko-KR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</a:t>
            </a:r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잔여예산을 초과하여 사전품의 하는 문제 발생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E5F39A6-B07C-4521-8BA3-EE9AF929D640}"/>
              </a:ext>
            </a:extLst>
          </p:cNvPr>
          <p:cNvSpPr/>
          <p:nvPr/>
        </p:nvSpPr>
        <p:spPr>
          <a:xfrm>
            <a:off x="6909191" y="2557467"/>
            <a:ext cx="4564711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과제참여자 직접 조회 및 입력이 가능한</a:t>
            </a:r>
            <a:r>
              <a: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예산관리 시스템 체계 구축</a:t>
            </a:r>
            <a:endParaRPr lang="en-US" altLang="ko-KR" sz="14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>
              <a:spcAft>
                <a:spcPts val="300"/>
              </a:spcAft>
            </a:pPr>
            <a:r>
              <a:rPr lang="en-US" altLang="ko-KR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   </a:t>
            </a:r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예산집행 </a:t>
            </a:r>
            <a:r>
              <a:rPr lang="en-US" altLang="ko-KR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관리 효율성 증대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5EAD09BF-F6F3-41F9-8F6F-7981C18A8EF1}"/>
              </a:ext>
            </a:extLst>
          </p:cNvPr>
          <p:cNvSpPr/>
          <p:nvPr/>
        </p:nvSpPr>
        <p:spPr>
          <a:xfrm>
            <a:off x="494990" y="3532807"/>
            <a:ext cx="4974996" cy="2952589"/>
          </a:xfrm>
          <a:prstGeom prst="roundRect">
            <a:avLst>
              <a:gd name="adj" fmla="val 2338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b="1" dirty="0">
              <a:solidFill>
                <a:schemeClr val="tx1"/>
              </a:solidFill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F8E106F8-70C6-4B3C-9385-13F10E71963F}"/>
              </a:ext>
            </a:extLst>
          </p:cNvPr>
          <p:cNvGrpSpPr/>
          <p:nvPr/>
        </p:nvGrpSpPr>
        <p:grpSpPr>
          <a:xfrm>
            <a:off x="5754916" y="4725989"/>
            <a:ext cx="682168" cy="386417"/>
            <a:chOff x="5853171" y="1997549"/>
            <a:chExt cx="825424" cy="753017"/>
          </a:xfrm>
        </p:grpSpPr>
        <p:sp>
          <p:nvSpPr>
            <p:cNvPr id="38" name="화살표: 갈매기형 수장 37">
              <a:extLst>
                <a:ext uri="{FF2B5EF4-FFF2-40B4-BE49-F238E27FC236}">
                  <a16:creationId xmlns:a16="http://schemas.microsoft.com/office/drawing/2014/main" id="{3D4407A6-CACC-455C-8B1C-A130480FD857}"/>
                </a:ext>
              </a:extLst>
            </p:cNvPr>
            <p:cNvSpPr/>
            <p:nvPr/>
          </p:nvSpPr>
          <p:spPr>
            <a:xfrm>
              <a:off x="6212541" y="1998242"/>
              <a:ext cx="466054" cy="75232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화살표: 갈매기형 수장 38">
              <a:extLst>
                <a:ext uri="{FF2B5EF4-FFF2-40B4-BE49-F238E27FC236}">
                  <a16:creationId xmlns:a16="http://schemas.microsoft.com/office/drawing/2014/main" id="{B4910307-25FE-4528-9822-3C689EC2DCAB}"/>
                </a:ext>
              </a:extLst>
            </p:cNvPr>
            <p:cNvSpPr/>
            <p:nvPr/>
          </p:nvSpPr>
          <p:spPr>
            <a:xfrm>
              <a:off x="5853171" y="1997549"/>
              <a:ext cx="466054" cy="752324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B8E7127D-AC0A-41FE-8EE2-FE673FBA766F}"/>
              </a:ext>
            </a:extLst>
          </p:cNvPr>
          <p:cNvSpPr/>
          <p:nvPr/>
        </p:nvSpPr>
        <p:spPr>
          <a:xfrm>
            <a:off x="6722014" y="3532807"/>
            <a:ext cx="4974996" cy="2952589"/>
          </a:xfrm>
          <a:prstGeom prst="roundRect">
            <a:avLst>
              <a:gd name="adj" fmla="val 2338"/>
            </a:avLst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755518C5-A717-475C-A36C-1838230D5ABC}"/>
              </a:ext>
            </a:extLst>
          </p:cNvPr>
          <p:cNvSpPr/>
          <p:nvPr/>
        </p:nvSpPr>
        <p:spPr>
          <a:xfrm>
            <a:off x="625870" y="3670657"/>
            <a:ext cx="18607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기존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예산 조회 문제점</a:t>
            </a:r>
            <a:endParaRPr lang="en-US" altLang="ko-KR" sz="1500" b="1" spc="-7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91166A32-644F-4BF0-A257-0725500BCBFB}"/>
              </a:ext>
            </a:extLst>
          </p:cNvPr>
          <p:cNvSpPr/>
          <p:nvPr/>
        </p:nvSpPr>
        <p:spPr>
          <a:xfrm>
            <a:off x="652246" y="4010661"/>
            <a:ext cx="466048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과제책임자가 실시간으로 예산을 조회할 수 없는 문제 발생</a:t>
            </a:r>
            <a:endParaRPr lang="en-US" altLang="ko-KR" sz="1400" b="1" spc="-7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>
              <a:spcAft>
                <a:spcPts val="300"/>
              </a:spcAft>
            </a:pPr>
            <a:r>
              <a: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</a:t>
            </a: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잔여예산을 초과한 사전품의 위험 존재 </a:t>
            </a:r>
            <a:r>
              <a: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</a:t>
            </a: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구매불가</a:t>
            </a:r>
            <a:r>
              <a: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예산변경 등 발생</a:t>
            </a:r>
            <a:r>
              <a: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- RIS</a:t>
            </a: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사업단 </a:t>
            </a:r>
            <a:r>
              <a:rPr lang="ko-KR" altLang="en-US" sz="1400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소과제</a:t>
            </a:r>
            <a:r>
              <a:rPr lang="ko-KR" altLang="en-US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담당자의 업무 과중</a:t>
            </a:r>
            <a:endParaRPr lang="en-US" altLang="ko-KR" sz="1400" b="1" spc="-70" dirty="0">
              <a:ln>
                <a:solidFill>
                  <a:schemeClr val="accent1">
                    <a:alpha val="0"/>
                  </a:schemeClr>
                </a:solidFill>
              </a:ln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EA823B99-1E02-44FB-BCD7-7119E65FC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27"/>
          <a:stretch/>
        </p:blipFill>
        <p:spPr>
          <a:xfrm>
            <a:off x="6867204" y="3647502"/>
            <a:ext cx="4768846" cy="2723199"/>
          </a:xfrm>
          <a:prstGeom prst="rect">
            <a:avLst/>
          </a:prstGeom>
        </p:spPr>
      </p:pic>
      <p:sp>
        <p:nvSpPr>
          <p:cNvPr id="49" name="직사각형 48">
            <a:extLst>
              <a:ext uri="{FF2B5EF4-FFF2-40B4-BE49-F238E27FC236}">
                <a16:creationId xmlns:a16="http://schemas.microsoft.com/office/drawing/2014/main" id="{4864CC00-4596-47F7-AA57-9F36A6499843}"/>
              </a:ext>
            </a:extLst>
          </p:cNvPr>
          <p:cNvSpPr/>
          <p:nvPr/>
        </p:nvSpPr>
        <p:spPr>
          <a:xfrm>
            <a:off x="7136607" y="3675328"/>
            <a:ext cx="720564" cy="52437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186B03-8F32-44ED-A627-CB90FA1245BA}"/>
              </a:ext>
            </a:extLst>
          </p:cNvPr>
          <p:cNvSpPr txBox="1"/>
          <p:nvPr/>
        </p:nvSpPr>
        <p:spPr>
          <a:xfrm>
            <a:off x="233337" y="907643"/>
            <a:ext cx="5347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구글 스프레드 시트 도입사유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6F8C26C0-35D4-4D99-8CD7-AD048F9D6973}"/>
              </a:ext>
            </a:extLst>
          </p:cNvPr>
          <p:cNvSpPr/>
          <p:nvPr/>
        </p:nvSpPr>
        <p:spPr>
          <a:xfrm>
            <a:off x="418010" y="1950759"/>
            <a:ext cx="51289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2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과제참여자 ↔ 사업단 소통 시스템 부재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BA96D2FF-348A-4087-B10A-D0BF252150B5}"/>
              </a:ext>
            </a:extLst>
          </p:cNvPr>
          <p:cNvSpPr/>
          <p:nvPr/>
        </p:nvSpPr>
        <p:spPr>
          <a:xfrm>
            <a:off x="7457912" y="1950759"/>
            <a:ext cx="35032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2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예산모니터링 시스템 구축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AE1A471-3FBB-447F-9690-72E25E8601E2}"/>
              </a:ext>
            </a:extLst>
          </p:cNvPr>
          <p:cNvSpPr/>
          <p:nvPr/>
        </p:nvSpPr>
        <p:spPr>
          <a:xfrm>
            <a:off x="494990" y="1562558"/>
            <a:ext cx="4974996" cy="365091"/>
          </a:xfrm>
          <a:prstGeom prst="rect">
            <a:avLst/>
          </a:prstGeom>
          <a:solidFill>
            <a:srgbClr val="0070C0"/>
          </a:solidFill>
        </p:spPr>
        <p:txBody>
          <a:bodyPr wrap="square" tIns="72000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As - Is</a:t>
            </a:r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0299375D-5256-4976-AD31-DB7216170114}"/>
              </a:ext>
            </a:extLst>
          </p:cNvPr>
          <p:cNvSpPr/>
          <p:nvPr/>
        </p:nvSpPr>
        <p:spPr>
          <a:xfrm>
            <a:off x="6722014" y="1570807"/>
            <a:ext cx="4974996" cy="365091"/>
          </a:xfrm>
          <a:prstGeom prst="rect">
            <a:avLst/>
          </a:prstGeom>
          <a:solidFill>
            <a:schemeClr val="accent2"/>
          </a:solidFill>
        </p:spPr>
        <p:txBody>
          <a:bodyPr wrap="square" tIns="72000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To - Be</a:t>
            </a:r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56" name="화살표: 갈매기형 수장 55">
            <a:extLst>
              <a:ext uri="{FF2B5EF4-FFF2-40B4-BE49-F238E27FC236}">
                <a16:creationId xmlns:a16="http://schemas.microsoft.com/office/drawing/2014/main" id="{BE283DAB-9852-4FF0-843D-46AB6A60AF61}"/>
              </a:ext>
            </a:extLst>
          </p:cNvPr>
          <p:cNvSpPr/>
          <p:nvPr/>
        </p:nvSpPr>
        <p:spPr>
          <a:xfrm>
            <a:off x="6080479" y="1602051"/>
            <a:ext cx="217417" cy="258489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7" name="화살표: 갈매기형 수장 56">
            <a:extLst>
              <a:ext uri="{FF2B5EF4-FFF2-40B4-BE49-F238E27FC236}">
                <a16:creationId xmlns:a16="http://schemas.microsoft.com/office/drawing/2014/main" id="{E976852D-95B0-48C5-9FFD-4BBC1C89DF1E}"/>
              </a:ext>
            </a:extLst>
          </p:cNvPr>
          <p:cNvSpPr/>
          <p:nvPr/>
        </p:nvSpPr>
        <p:spPr>
          <a:xfrm>
            <a:off x="5894102" y="1602051"/>
            <a:ext cx="217417" cy="258489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8" name="화살표: 갈매기형 수장 57">
            <a:extLst>
              <a:ext uri="{FF2B5EF4-FFF2-40B4-BE49-F238E27FC236}">
                <a16:creationId xmlns:a16="http://schemas.microsoft.com/office/drawing/2014/main" id="{A824C591-325C-49CC-A823-5E0B9D2B695B}"/>
              </a:ext>
            </a:extLst>
          </p:cNvPr>
          <p:cNvSpPr/>
          <p:nvPr/>
        </p:nvSpPr>
        <p:spPr>
          <a:xfrm>
            <a:off x="5707725" y="1602051"/>
            <a:ext cx="217417" cy="258489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9" name="화살표: 갈매기형 수장 58">
            <a:extLst>
              <a:ext uri="{FF2B5EF4-FFF2-40B4-BE49-F238E27FC236}">
                <a16:creationId xmlns:a16="http://schemas.microsoft.com/office/drawing/2014/main" id="{2F9C1D73-7632-4A6B-821F-6D2693AB6DD3}"/>
              </a:ext>
            </a:extLst>
          </p:cNvPr>
          <p:cNvSpPr/>
          <p:nvPr/>
        </p:nvSpPr>
        <p:spPr>
          <a:xfrm>
            <a:off x="6266857" y="1602051"/>
            <a:ext cx="217417" cy="25848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42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179144A-4ED1-4CE0-84F3-B97481B76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82" y="2126518"/>
            <a:ext cx="11831567" cy="2641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AD033-0EA4-4328-8D44-ACCED71C8C10}"/>
              </a:ext>
            </a:extLst>
          </p:cNvPr>
          <p:cNvSpPr txBox="1"/>
          <p:nvPr/>
        </p:nvSpPr>
        <p:spPr>
          <a:xfrm>
            <a:off x="233337" y="907643"/>
            <a:ext cx="7101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구글 스프레드 </a:t>
            </a: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: “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사업비집행내역</a:t>
            </a: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”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시트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8335C680-1F54-495F-AB40-3B846EFD7A56}"/>
              </a:ext>
            </a:extLst>
          </p:cNvPr>
          <p:cNvSpPr/>
          <p:nvPr/>
        </p:nvSpPr>
        <p:spPr>
          <a:xfrm>
            <a:off x="10321322" y="2297347"/>
            <a:ext cx="1556913" cy="380348"/>
          </a:xfrm>
          <a:prstGeom prst="rightArrow">
            <a:avLst/>
          </a:prstGeom>
          <a:gradFill>
            <a:gsLst>
              <a:gs pos="54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DCD04-22B4-4D76-A244-1A787CCA6461}"/>
              </a:ext>
            </a:extLst>
          </p:cNvPr>
          <p:cNvSpPr txBox="1"/>
          <p:nvPr/>
        </p:nvSpPr>
        <p:spPr>
          <a:xfrm>
            <a:off x="7304696" y="1592659"/>
            <a:ext cx="298864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algn="ctr"/>
            <a:r>
              <a:rPr lang="ko-KR" altLang="en-US" sz="3200" dirty="0"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과제참여자 작성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EBB48-6352-4829-A79C-4C88B9795294}"/>
              </a:ext>
            </a:extLst>
          </p:cNvPr>
          <p:cNvSpPr txBox="1"/>
          <p:nvPr/>
        </p:nvSpPr>
        <p:spPr>
          <a:xfrm>
            <a:off x="10579962" y="1592659"/>
            <a:ext cx="1191673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sz="2800" dirty="0">
                <a:solidFill>
                  <a:schemeClr val="accent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RIS</a:t>
            </a:r>
          </a:p>
          <a:p>
            <a:r>
              <a:rPr lang="ko-KR" altLang="en-US" sz="2800" dirty="0">
                <a:solidFill>
                  <a:schemeClr val="accent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사업단</a:t>
            </a:r>
            <a:endParaRPr lang="en-US" altLang="ko-KR" sz="2800" dirty="0">
              <a:solidFill>
                <a:schemeClr val="accent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r>
              <a:rPr lang="ko-KR" altLang="en-US" sz="2800" dirty="0">
                <a:solidFill>
                  <a:schemeClr val="accent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작성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9FC376E8-934E-4B8B-8BC5-477939000AA4}"/>
              </a:ext>
            </a:extLst>
          </p:cNvPr>
          <p:cNvCxnSpPr>
            <a:cxnSpLocks/>
          </p:cNvCxnSpPr>
          <p:nvPr/>
        </p:nvCxnSpPr>
        <p:spPr>
          <a:xfrm flipV="1">
            <a:off x="10347449" y="1822765"/>
            <a:ext cx="0" cy="4184435"/>
          </a:xfrm>
          <a:prstGeom prst="line">
            <a:avLst/>
          </a:prstGeom>
          <a:ln w="254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91B75C40-7C2E-410C-9D29-F2996DBA8D5E}"/>
              </a:ext>
            </a:extLst>
          </p:cNvPr>
          <p:cNvSpPr/>
          <p:nvPr/>
        </p:nvSpPr>
        <p:spPr>
          <a:xfrm flipH="1">
            <a:off x="654160" y="2297347"/>
            <a:ext cx="9782231" cy="380348"/>
          </a:xfrm>
          <a:prstGeom prst="rightArrow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rgbClr val="0070C0">
                  <a:alpha val="0"/>
                </a:srgbClr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260DB01-A861-4AAF-95F7-0C76654C6827}"/>
              </a:ext>
            </a:extLst>
          </p:cNvPr>
          <p:cNvSpPr/>
          <p:nvPr/>
        </p:nvSpPr>
        <p:spPr>
          <a:xfrm>
            <a:off x="404446" y="2761815"/>
            <a:ext cx="9916876" cy="2126146"/>
          </a:xfrm>
          <a:prstGeom prst="rect">
            <a:avLst/>
          </a:prstGeom>
          <a:solidFill>
            <a:schemeClr val="accent1">
              <a:lumMod val="75000"/>
              <a:alpha val="10000"/>
            </a:schemeClr>
          </a:solidFill>
          <a:ln w="2540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F0C8239-E2BF-4ED7-AF50-CB077D4EAB92}"/>
              </a:ext>
            </a:extLst>
          </p:cNvPr>
          <p:cNvSpPr/>
          <p:nvPr/>
        </p:nvSpPr>
        <p:spPr>
          <a:xfrm>
            <a:off x="404446" y="6082639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105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구글 스프레드시트 샘플</a:t>
            </a:r>
            <a:endParaRPr lang="ko-KR" altLang="en-US" sz="1050" dirty="0">
              <a:ln>
                <a:solidFill>
                  <a:srgbClr val="423FF2">
                    <a:alpha val="0"/>
                  </a:srgb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211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4E14E7E-D52F-4C8C-BF91-9552D5A01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914"/>
          <a:stretch/>
        </p:blipFill>
        <p:spPr>
          <a:xfrm>
            <a:off x="417503" y="1645518"/>
            <a:ext cx="11356995" cy="43107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2C0DE-7DF6-4738-8C9A-3D269E09236D}"/>
              </a:ext>
            </a:extLst>
          </p:cNvPr>
          <p:cNvSpPr txBox="1"/>
          <p:nvPr/>
        </p:nvSpPr>
        <p:spPr>
          <a:xfrm>
            <a:off x="308957" y="308810"/>
            <a:ext cx="626806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01 _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B05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네이버 </a:t>
            </a:r>
            <a:r>
              <a:rPr lang="ko-KR" altLang="en-US" sz="2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B05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워크플레이스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B05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’s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전자결재 소개 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–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문서 작성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1CCAAC-F7A7-4538-9D26-D802AA2B1061}"/>
              </a:ext>
            </a:extLst>
          </p:cNvPr>
          <p:cNvSpPr/>
          <p:nvPr/>
        </p:nvSpPr>
        <p:spPr>
          <a:xfrm>
            <a:off x="308957" y="984579"/>
            <a:ext cx="3986348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ko-KR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2. </a:t>
            </a:r>
            <a:r>
              <a:rPr lang="ko-KR" altLang="en-US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문서 작성을 통해 사전품의서 작성 및 공문 상신</a:t>
            </a:r>
            <a:endParaRPr lang="en-US" altLang="ko-KR" sz="15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CEE682D-C8E0-47F9-BFCD-C7FD51D3A9A8}"/>
              </a:ext>
            </a:extLst>
          </p:cNvPr>
          <p:cNvSpPr/>
          <p:nvPr/>
        </p:nvSpPr>
        <p:spPr>
          <a:xfrm>
            <a:off x="1812925" y="1744374"/>
            <a:ext cx="952500" cy="4069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0653466-A95C-4BA9-B3A4-B8E9047CF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8"/>
          <a:stretch/>
        </p:blipFill>
        <p:spPr>
          <a:xfrm>
            <a:off x="5568707" y="1323133"/>
            <a:ext cx="6462269" cy="504905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134623E-F755-4996-8E0E-9EF8BD80BFCD}"/>
              </a:ext>
            </a:extLst>
          </p:cNvPr>
          <p:cNvCxnSpPr>
            <a:cxnSpLocks/>
          </p:cNvCxnSpPr>
          <p:nvPr/>
        </p:nvCxnSpPr>
        <p:spPr>
          <a:xfrm flipH="1">
            <a:off x="4643316" y="1323133"/>
            <a:ext cx="925391" cy="3798861"/>
          </a:xfrm>
          <a:prstGeom prst="line">
            <a:avLst/>
          </a:prstGeom>
          <a:noFill/>
          <a:ln w="28575" cap="rnd">
            <a:solidFill>
              <a:srgbClr val="0070C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DA97121-7DC8-4617-8CEF-F31BDC62B23B}"/>
              </a:ext>
            </a:extLst>
          </p:cNvPr>
          <p:cNvSpPr/>
          <p:nvPr/>
        </p:nvSpPr>
        <p:spPr>
          <a:xfrm>
            <a:off x="1943100" y="5121994"/>
            <a:ext cx="2700216" cy="25270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ABC9C86D-E992-464A-A2DC-EDC0E3C606D1}"/>
              </a:ext>
            </a:extLst>
          </p:cNvPr>
          <p:cNvCxnSpPr>
            <a:cxnSpLocks/>
          </p:cNvCxnSpPr>
          <p:nvPr/>
        </p:nvCxnSpPr>
        <p:spPr>
          <a:xfrm flipH="1" flipV="1">
            <a:off x="4643316" y="5374695"/>
            <a:ext cx="925391" cy="997496"/>
          </a:xfrm>
          <a:prstGeom prst="line">
            <a:avLst/>
          </a:prstGeom>
          <a:noFill/>
          <a:ln w="28575" cap="rnd">
            <a:solidFill>
              <a:srgbClr val="0070C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72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661F7650-FDA3-4D38-A895-136705C85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54"/>
          <a:stretch/>
        </p:blipFill>
        <p:spPr>
          <a:xfrm>
            <a:off x="377581" y="905880"/>
            <a:ext cx="9778155" cy="177584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5446571-1099-4491-A70B-918B16C46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01" b="667"/>
          <a:stretch/>
        </p:blipFill>
        <p:spPr>
          <a:xfrm>
            <a:off x="1496956" y="3113052"/>
            <a:ext cx="8954750" cy="26830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511A7E1-5685-44FC-9ECF-E2F1C28C16AE}"/>
              </a:ext>
            </a:extLst>
          </p:cNvPr>
          <p:cNvSpPr txBox="1"/>
          <p:nvPr/>
        </p:nvSpPr>
        <p:spPr>
          <a:xfrm>
            <a:off x="2091251" y="30350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FE995E-89F7-4E43-99CA-C7FF48BEE3C6}"/>
              </a:ext>
            </a:extLst>
          </p:cNvPr>
          <p:cNvSpPr txBox="1"/>
          <p:nvPr/>
        </p:nvSpPr>
        <p:spPr>
          <a:xfrm>
            <a:off x="3781965" y="303503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8CDBC9-AA76-4D6E-8C74-61471D38BFDD}"/>
              </a:ext>
            </a:extLst>
          </p:cNvPr>
          <p:cNvSpPr txBox="1"/>
          <p:nvPr/>
        </p:nvSpPr>
        <p:spPr>
          <a:xfrm>
            <a:off x="5100938" y="303503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E44B92-13FA-4280-A5A5-68E4234CDB7D}"/>
              </a:ext>
            </a:extLst>
          </p:cNvPr>
          <p:cNvSpPr txBox="1"/>
          <p:nvPr/>
        </p:nvSpPr>
        <p:spPr>
          <a:xfrm>
            <a:off x="6358691" y="303503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④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515B7E-0C67-448A-9184-DF3376521DE3}"/>
              </a:ext>
            </a:extLst>
          </p:cNvPr>
          <p:cNvSpPr txBox="1"/>
          <p:nvPr/>
        </p:nvSpPr>
        <p:spPr>
          <a:xfrm>
            <a:off x="8832064" y="30064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⑤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49C8769F-FC69-414F-8156-907C7CB5A097}"/>
              </a:ext>
            </a:extLst>
          </p:cNvPr>
          <p:cNvSpPr/>
          <p:nvPr/>
        </p:nvSpPr>
        <p:spPr>
          <a:xfrm>
            <a:off x="1486916" y="3076829"/>
            <a:ext cx="8954750" cy="27192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277D79-9608-4DEE-BE47-7ADE2629B9A1}"/>
              </a:ext>
            </a:extLst>
          </p:cNvPr>
          <p:cNvSpPr txBox="1"/>
          <p:nvPr/>
        </p:nvSpPr>
        <p:spPr>
          <a:xfrm>
            <a:off x="7952900" y="4835904"/>
            <a:ext cx="3740448" cy="15029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182563" indent="-182563">
              <a:spcBef>
                <a:spcPts val="200"/>
              </a:spcBef>
              <a:spcAft>
                <a:spcPts val="300"/>
              </a:spcAft>
              <a:buAutoNum type="arabicPeriod"/>
            </a:pP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사전품의 문서번호 </a:t>
            </a:r>
            <a:r>
              <a:rPr lang="en-US" altLang="ko-KR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 문서번호 작성</a:t>
            </a:r>
            <a:endParaRPr lang="en-US" altLang="ko-KR" sz="1500" dirty="0">
              <a:ln>
                <a:solidFill>
                  <a:srgbClr val="423FF2">
                    <a:alpha val="0"/>
                  </a:srgbClr>
                </a:solidFill>
              </a:ln>
              <a:solidFill>
                <a:srgbClr val="423FF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82563" indent="-182563">
              <a:spcBef>
                <a:spcPts val="200"/>
              </a:spcBef>
              <a:spcAft>
                <a:spcPts val="300"/>
              </a:spcAft>
              <a:buAutoNum type="arabicPeriod"/>
            </a:pP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예산기관명 </a:t>
            </a:r>
            <a:r>
              <a:rPr lang="en-US" altLang="ko-KR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500" dirty="0" err="1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택</a:t>
            </a:r>
            <a:r>
              <a:rPr lang="en-US" altLang="ko-KR" sz="15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1(</a:t>
            </a: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선택 박스</a:t>
            </a:r>
            <a:r>
              <a:rPr lang="en-US" altLang="ko-KR" sz="15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  <a:p>
            <a:pPr marL="182563" indent="-182563">
              <a:spcBef>
                <a:spcPts val="200"/>
              </a:spcBef>
              <a:spcAft>
                <a:spcPts val="300"/>
              </a:spcAft>
              <a:buAutoNum type="arabicPeriod"/>
            </a:pP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작성자 </a:t>
            </a:r>
            <a:r>
              <a:rPr lang="en-US" altLang="ko-KR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 </a:t>
            </a:r>
            <a:r>
              <a:rPr lang="ko-KR" altLang="en-US" sz="1500" dirty="0" err="1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기안자</a:t>
            </a:r>
            <a:endParaRPr lang="en-US" altLang="ko-KR" sz="1500" dirty="0">
              <a:ln>
                <a:solidFill>
                  <a:srgbClr val="423FF2">
                    <a:alpha val="0"/>
                  </a:srgbClr>
                </a:solidFill>
              </a:ln>
              <a:solidFill>
                <a:srgbClr val="423FF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82563" indent="-182563">
              <a:spcBef>
                <a:spcPts val="200"/>
              </a:spcBef>
              <a:spcAft>
                <a:spcPts val="300"/>
              </a:spcAft>
              <a:buAutoNum type="arabicPeriod"/>
            </a:pP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사전품의서 제목 </a:t>
            </a:r>
            <a:r>
              <a:rPr lang="en-US" altLang="ko-KR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 </a:t>
            </a:r>
            <a:r>
              <a:rPr lang="ko-KR" altLang="en-US" sz="1500" dirty="0" err="1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공문명</a:t>
            </a:r>
            <a:endParaRPr lang="en-US" altLang="ko-KR" sz="1500" dirty="0">
              <a:ln>
                <a:solidFill>
                  <a:srgbClr val="423FF2">
                    <a:alpha val="0"/>
                  </a:srgbClr>
                </a:solidFill>
              </a:ln>
              <a:solidFill>
                <a:srgbClr val="423FF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82563" indent="-182563">
              <a:spcBef>
                <a:spcPts val="200"/>
              </a:spcBef>
              <a:spcAft>
                <a:spcPts val="300"/>
              </a:spcAft>
              <a:buAutoNum type="arabicPeriod"/>
            </a:pP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적요 </a:t>
            </a:r>
            <a:r>
              <a:rPr lang="en-US" altLang="ko-KR" sz="15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5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집행내역의 간략한 설명 </a:t>
            </a:r>
            <a:endParaRPr lang="en-US" altLang="ko-KR" sz="1500" dirty="0">
              <a:ln>
                <a:solidFill>
                  <a:srgbClr val="423FF2">
                    <a:alpha val="0"/>
                  </a:srgbClr>
                </a:solidFill>
              </a:ln>
              <a:solidFill>
                <a:srgbClr val="423FF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6401150B-E552-4CF6-B053-5D47782D4591}"/>
              </a:ext>
            </a:extLst>
          </p:cNvPr>
          <p:cNvGrpSpPr/>
          <p:nvPr/>
        </p:nvGrpSpPr>
        <p:grpSpPr>
          <a:xfrm>
            <a:off x="386290" y="2701980"/>
            <a:ext cx="9779698" cy="225716"/>
            <a:chOff x="386290" y="2701980"/>
            <a:chExt cx="9779698" cy="225716"/>
          </a:xfrm>
        </p:grpSpPr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FDD7FD0B-2351-4132-ABBB-9C8488C6E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290" y="2701980"/>
              <a:ext cx="9779698" cy="198650"/>
            </a:xfrm>
            <a:prstGeom prst="rect">
              <a:avLst/>
            </a:prstGeom>
          </p:spPr>
        </p:pic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C1D57F83-BAEC-47A3-8A0F-860AE628E14C}"/>
                </a:ext>
              </a:extLst>
            </p:cNvPr>
            <p:cNvSpPr/>
            <p:nvPr/>
          </p:nvSpPr>
          <p:spPr>
            <a:xfrm>
              <a:off x="1548794" y="2743251"/>
              <a:ext cx="772316" cy="184445"/>
            </a:xfrm>
            <a:prstGeom prst="rect">
              <a:avLst/>
            </a:prstGeom>
            <a:noFill/>
            <a:ln w="12700">
              <a:solidFill>
                <a:srgbClr val="423F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9DA16F8B-D851-43FF-BAA1-A65E3FC0C647}"/>
              </a:ext>
            </a:extLst>
          </p:cNvPr>
          <p:cNvSpPr/>
          <p:nvPr/>
        </p:nvSpPr>
        <p:spPr>
          <a:xfrm>
            <a:off x="499167" y="1811383"/>
            <a:ext cx="3707005" cy="8447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4CB67632-F69E-46E1-806D-9E4635558046}"/>
              </a:ext>
            </a:extLst>
          </p:cNvPr>
          <p:cNvCxnSpPr>
            <a:cxnSpLocks/>
          </p:cNvCxnSpPr>
          <p:nvPr/>
        </p:nvCxnSpPr>
        <p:spPr>
          <a:xfrm>
            <a:off x="4197463" y="1811383"/>
            <a:ext cx="6244718" cy="1265446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B5AD9C87-DB7D-481B-ABBE-5CB9BD5219E3}"/>
              </a:ext>
            </a:extLst>
          </p:cNvPr>
          <p:cNvCxnSpPr>
            <a:cxnSpLocks/>
          </p:cNvCxnSpPr>
          <p:nvPr/>
        </p:nvCxnSpPr>
        <p:spPr>
          <a:xfrm>
            <a:off x="499167" y="2656113"/>
            <a:ext cx="987749" cy="3121035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819628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id="{846BAD4E-9F99-4524-ADA9-E92B2E0D5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32" y="3171773"/>
            <a:ext cx="10708658" cy="272170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A0458D6-C204-4502-A98A-D209BC631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654"/>
          <a:stretch/>
        </p:blipFill>
        <p:spPr>
          <a:xfrm>
            <a:off x="377581" y="905880"/>
            <a:ext cx="9778155" cy="177584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3458644-0EA4-4DFE-B73C-C98279BC2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300" y="4203752"/>
            <a:ext cx="2315924" cy="82909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04ACF50-C38F-42C8-92AC-EACAD3EBF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24" y="4197734"/>
            <a:ext cx="2407066" cy="113550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13B794B-B1E2-4B7E-95F9-17A5B30D3B52}"/>
              </a:ext>
            </a:extLst>
          </p:cNvPr>
          <p:cNvSpPr/>
          <p:nvPr/>
        </p:nvSpPr>
        <p:spPr>
          <a:xfrm>
            <a:off x="815117" y="3094119"/>
            <a:ext cx="10728098" cy="31075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580FB54-42BE-41F7-B935-47BFE15C8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90" y="2701980"/>
            <a:ext cx="9779698" cy="19865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A3E57B3-1EFB-460A-8974-04D5ADE2CF16}"/>
              </a:ext>
            </a:extLst>
          </p:cNvPr>
          <p:cNvSpPr/>
          <p:nvPr/>
        </p:nvSpPr>
        <p:spPr>
          <a:xfrm>
            <a:off x="1548794" y="2730551"/>
            <a:ext cx="772316" cy="184445"/>
          </a:xfrm>
          <a:prstGeom prst="rect">
            <a:avLst/>
          </a:prstGeom>
          <a:noFill/>
          <a:ln w="1270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1EC9204-483D-4DBD-BCBF-D3B4E5E35F0E}"/>
              </a:ext>
            </a:extLst>
          </p:cNvPr>
          <p:cNvSpPr/>
          <p:nvPr/>
        </p:nvSpPr>
        <p:spPr>
          <a:xfrm>
            <a:off x="4188823" y="1827746"/>
            <a:ext cx="4589417" cy="8283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35378A9-82A5-4FAC-81E9-EEF4C13F5017}"/>
              </a:ext>
            </a:extLst>
          </p:cNvPr>
          <p:cNvCxnSpPr>
            <a:cxnSpLocks/>
          </p:cNvCxnSpPr>
          <p:nvPr/>
        </p:nvCxnSpPr>
        <p:spPr>
          <a:xfrm flipH="1">
            <a:off x="842532" y="1827746"/>
            <a:ext cx="3346291" cy="1266373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1561E5-6085-48FE-A9D4-365DA8E71CB3}"/>
              </a:ext>
            </a:extLst>
          </p:cNvPr>
          <p:cNvSpPr txBox="1"/>
          <p:nvPr/>
        </p:nvSpPr>
        <p:spPr>
          <a:xfrm>
            <a:off x="5750328" y="5010966"/>
            <a:ext cx="5678157" cy="1641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6. 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연구재단 비목 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400" dirty="0" err="1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택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1(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선택 박스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lang="en-US" altLang="ko-KR" sz="1400" dirty="0">
              <a:ln>
                <a:solidFill>
                  <a:srgbClr val="423FF2">
                    <a:alpha val="0"/>
                  </a:srgb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spcAft>
                <a:spcPts val="400"/>
              </a:spcAft>
            </a:pP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7. </a:t>
            </a:r>
            <a:r>
              <a:rPr lang="ko-KR" altLang="en-US" sz="1400" dirty="0" err="1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산단회계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목 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400" dirty="0" err="1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택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1(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선택 박스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  <a:p>
            <a:pPr>
              <a:spcAft>
                <a:spcPts val="400"/>
              </a:spcAft>
            </a:pP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8. RIS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사업단 자체과목 매칭 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400" dirty="0" err="1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택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1(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선택 박스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  <a:p>
            <a:pPr>
              <a:spcAft>
                <a:spcPts val="400"/>
              </a:spcAft>
            </a:pP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9. 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사전품의 금액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사용예정금액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 사용신청 금액</a:t>
            </a:r>
            <a:endParaRPr lang="en-US" altLang="ko-KR" sz="1400" dirty="0">
              <a:ln>
                <a:solidFill>
                  <a:srgbClr val="423FF2">
                    <a:alpha val="0"/>
                  </a:srgbClr>
                </a:solidFill>
              </a:ln>
              <a:solidFill>
                <a:srgbClr val="423FF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spcAft>
                <a:spcPts val="400"/>
              </a:spcAft>
            </a:pP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10. 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사전품의 결재일 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 공문 결재 완료일</a:t>
            </a:r>
            <a:endParaRPr lang="en-US" altLang="ko-KR" sz="1400" dirty="0">
              <a:ln>
                <a:solidFill>
                  <a:srgbClr val="423FF2">
                    <a:alpha val="0"/>
                  </a:srgbClr>
                </a:solidFill>
              </a:ln>
              <a:solidFill>
                <a:srgbClr val="423FF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spcAft>
                <a:spcPts val="400"/>
              </a:spcAft>
            </a:pP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11. 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카드사용일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or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계약체결일 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: 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카드사용일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또는 계약체결일 작성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en-US" altLang="ko-KR" sz="1400" dirty="0" err="1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yyyy</a:t>
            </a:r>
            <a:r>
              <a:rPr lang="en-US" altLang="ko-KR" sz="1400" dirty="0">
                <a:ln>
                  <a:solidFill>
                    <a:srgbClr val="423FF2">
                      <a:alpha val="0"/>
                    </a:srgbClr>
                  </a:solidFill>
                </a:ln>
                <a:solidFill>
                  <a:srgbClr val="423F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. m. d)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BB8F0C0-169F-4997-927C-1B4C4C5C8DF4}"/>
              </a:ext>
            </a:extLst>
          </p:cNvPr>
          <p:cNvCxnSpPr>
            <a:cxnSpLocks/>
          </p:cNvCxnSpPr>
          <p:nvPr/>
        </p:nvCxnSpPr>
        <p:spPr>
          <a:xfrm flipH="1" flipV="1">
            <a:off x="8778241" y="1827746"/>
            <a:ext cx="2772949" cy="1273271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0DA2D26-8D4E-4F49-8733-4A515D83DC98}"/>
              </a:ext>
            </a:extLst>
          </p:cNvPr>
          <p:cNvSpPr txBox="1"/>
          <p:nvPr/>
        </p:nvSpPr>
        <p:spPr>
          <a:xfrm>
            <a:off x="1482119" y="310101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⑥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EC406D-CFC3-454D-B7E9-3B3827DE2ACA}"/>
              </a:ext>
            </a:extLst>
          </p:cNvPr>
          <p:cNvSpPr txBox="1"/>
          <p:nvPr/>
        </p:nvSpPr>
        <p:spPr>
          <a:xfrm>
            <a:off x="4041525" y="310101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7D18BC-0CCB-4C36-9BBF-2D48B68577CB}"/>
              </a:ext>
            </a:extLst>
          </p:cNvPr>
          <p:cNvSpPr txBox="1"/>
          <p:nvPr/>
        </p:nvSpPr>
        <p:spPr>
          <a:xfrm>
            <a:off x="5861424" y="310101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⑧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5BFC8-4A7C-4E07-88F1-9143478CC2E5}"/>
              </a:ext>
            </a:extLst>
          </p:cNvPr>
          <p:cNvSpPr txBox="1"/>
          <p:nvPr/>
        </p:nvSpPr>
        <p:spPr>
          <a:xfrm>
            <a:off x="8267290" y="30596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⑨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FC338-EF5B-4EE6-9B78-FDA22DB50A3D}"/>
              </a:ext>
            </a:extLst>
          </p:cNvPr>
          <p:cNvSpPr txBox="1"/>
          <p:nvPr/>
        </p:nvSpPr>
        <p:spPr>
          <a:xfrm>
            <a:off x="9365197" y="310101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0EE869-D0A0-4799-8BE5-63CB81E7150A}"/>
              </a:ext>
            </a:extLst>
          </p:cNvPr>
          <p:cNvSpPr txBox="1"/>
          <p:nvPr/>
        </p:nvSpPr>
        <p:spPr>
          <a:xfrm>
            <a:off x="10346120" y="310101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⑪</a:t>
            </a:r>
          </a:p>
        </p:txBody>
      </p:sp>
    </p:spTree>
    <p:extLst>
      <p:ext uri="{BB962C8B-B14F-4D97-AF65-F5344CB8AC3E}">
        <p14:creationId xmlns:p14="http://schemas.microsoft.com/office/powerpoint/2010/main" val="1402262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>
            <a:extLst>
              <a:ext uri="{FF2B5EF4-FFF2-40B4-BE49-F238E27FC236}">
                <a16:creationId xmlns:a16="http://schemas.microsoft.com/office/drawing/2014/main" id="{8233CC1C-47E9-4033-B596-3CDC34944935}"/>
              </a:ext>
            </a:extLst>
          </p:cNvPr>
          <p:cNvSpPr/>
          <p:nvPr/>
        </p:nvSpPr>
        <p:spPr>
          <a:xfrm>
            <a:off x="253734" y="1170174"/>
            <a:ext cx="11684532" cy="112461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DEDE5EB-B997-428E-8BFC-41A361B01CE1}"/>
              </a:ext>
            </a:extLst>
          </p:cNvPr>
          <p:cNvGrpSpPr/>
          <p:nvPr/>
        </p:nvGrpSpPr>
        <p:grpSpPr>
          <a:xfrm>
            <a:off x="428490" y="2397759"/>
            <a:ext cx="11131027" cy="4055120"/>
            <a:chOff x="428490" y="2397759"/>
            <a:chExt cx="11131027" cy="4055120"/>
          </a:xfrm>
        </p:grpSpPr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FE2C106A-4D6C-452C-B2E8-849A1C61B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981" y="2412274"/>
              <a:ext cx="5153235" cy="4040605"/>
            </a:xfrm>
            <a:prstGeom prst="rect">
              <a:avLst/>
            </a:prstGeom>
          </p:spPr>
        </p:pic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B0E98810-82B8-4065-B05C-CED18260ED16}"/>
                </a:ext>
              </a:extLst>
            </p:cNvPr>
            <p:cNvSpPr/>
            <p:nvPr/>
          </p:nvSpPr>
          <p:spPr>
            <a:xfrm>
              <a:off x="3197176" y="4841893"/>
              <a:ext cx="1448657" cy="1720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700" dirty="0">
                  <a:solidFill>
                    <a:schemeClr val="tx1"/>
                  </a:solidFill>
                </a:rPr>
                <a:t>협업</a:t>
              </a:r>
              <a:r>
                <a:rPr lang="en-US" altLang="ko-KR" sz="700" dirty="0">
                  <a:solidFill>
                    <a:schemeClr val="tx1"/>
                  </a:solidFill>
                </a:rPr>
                <a:t>1(</a:t>
              </a:r>
              <a:r>
                <a:rPr lang="ko-KR" altLang="en-US" sz="700" dirty="0">
                  <a:solidFill>
                    <a:schemeClr val="tx1"/>
                  </a:solidFill>
                </a:rPr>
                <a:t>기관</a:t>
              </a:r>
              <a:r>
                <a:rPr lang="en-US" altLang="ko-KR" sz="700" dirty="0">
                  <a:solidFill>
                    <a:schemeClr val="tx1"/>
                  </a:solidFill>
                </a:rPr>
                <a:t>/</a:t>
              </a:r>
              <a:r>
                <a:rPr lang="ko-KR" altLang="en-US" sz="700" dirty="0">
                  <a:solidFill>
                    <a:schemeClr val="tx1"/>
                  </a:solidFill>
                </a:rPr>
                <a:t>기업명</a:t>
              </a:r>
              <a:r>
                <a:rPr lang="en-US" altLang="ko-KR" sz="700" dirty="0">
                  <a:solidFill>
                    <a:schemeClr val="tx1"/>
                  </a:solidFill>
                </a:rPr>
                <a:t>)/</a:t>
              </a:r>
              <a:r>
                <a:rPr lang="ko-KR" altLang="en-US" sz="700" dirty="0">
                  <a:solidFill>
                    <a:schemeClr val="tx1"/>
                  </a:solidFill>
                </a:rPr>
                <a:t>홍길동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56269EBC-B193-420B-B2CC-CAA2EBEA91EE}"/>
                </a:ext>
              </a:extLst>
            </p:cNvPr>
            <p:cNvSpPr/>
            <p:nvPr/>
          </p:nvSpPr>
          <p:spPr>
            <a:xfrm>
              <a:off x="1061010" y="3118568"/>
              <a:ext cx="921700" cy="1504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r"/>
              <a:r>
                <a:rPr lang="ko-KR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협업</a:t>
              </a:r>
              <a:r>
                <a:rPr lang="en-US" altLang="ko-KR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1(</a:t>
              </a:r>
              <a:r>
                <a:rPr lang="ko-KR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기관</a:t>
              </a:r>
              <a:r>
                <a:rPr lang="en-US" altLang="ko-KR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/</a:t>
              </a:r>
              <a:r>
                <a:rPr lang="ko-KR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기업명</a:t>
              </a:r>
              <a:r>
                <a:rPr lang="en-US" altLang="ko-KR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ko-KR" altLang="en-US" sz="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5C2E6B73-F2D3-4497-B332-8049F7F8E804}"/>
                </a:ext>
              </a:extLst>
            </p:cNvPr>
            <p:cNvSpPr/>
            <p:nvPr/>
          </p:nvSpPr>
          <p:spPr>
            <a:xfrm>
              <a:off x="1475062" y="3808009"/>
              <a:ext cx="921699" cy="202491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5391A7-BA11-438E-A76D-6FF91DF64585}"/>
                </a:ext>
              </a:extLst>
            </p:cNvPr>
            <p:cNvSpPr txBox="1"/>
            <p:nvPr/>
          </p:nvSpPr>
          <p:spPr>
            <a:xfrm>
              <a:off x="1403456" y="3472070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①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CF5228-0A5A-430A-B8A0-B675404BA849}"/>
                </a:ext>
              </a:extLst>
            </p:cNvPr>
            <p:cNvSpPr txBox="1"/>
            <p:nvPr/>
          </p:nvSpPr>
          <p:spPr>
            <a:xfrm>
              <a:off x="2954446" y="474544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②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EC87A1-454B-4552-AE27-D407A6E01543}"/>
                </a:ext>
              </a:extLst>
            </p:cNvPr>
            <p:cNvSpPr txBox="1"/>
            <p:nvPr/>
          </p:nvSpPr>
          <p:spPr>
            <a:xfrm>
              <a:off x="428490" y="2997083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③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AA7AA92-FA32-4793-BCFD-C17DEF1ADB4F}"/>
                </a:ext>
              </a:extLst>
            </p:cNvPr>
            <p:cNvSpPr txBox="1"/>
            <p:nvPr/>
          </p:nvSpPr>
          <p:spPr>
            <a:xfrm>
              <a:off x="437199" y="2397759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④</a:t>
              </a: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48EA1BF4-4266-422A-B3C3-2FA94B068A9E}"/>
                </a:ext>
              </a:extLst>
            </p:cNvPr>
            <p:cNvSpPr/>
            <p:nvPr/>
          </p:nvSpPr>
          <p:spPr>
            <a:xfrm>
              <a:off x="758855" y="2501397"/>
              <a:ext cx="2812668" cy="561457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307C0876-B604-4724-892B-E7E840344EB8}"/>
                </a:ext>
              </a:extLst>
            </p:cNvPr>
            <p:cNvSpPr/>
            <p:nvPr/>
          </p:nvSpPr>
          <p:spPr>
            <a:xfrm>
              <a:off x="755328" y="3091321"/>
              <a:ext cx="376331" cy="226847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3BBCBD6F-02B3-411C-B157-D4AF451D27F4}"/>
                </a:ext>
              </a:extLst>
            </p:cNvPr>
            <p:cNvSpPr/>
            <p:nvPr/>
          </p:nvSpPr>
          <p:spPr>
            <a:xfrm>
              <a:off x="3255493" y="4848985"/>
              <a:ext cx="1185878" cy="164941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8A8D44D1-1A87-43BC-B888-133814A60364}"/>
                </a:ext>
              </a:extLst>
            </p:cNvPr>
            <p:cNvGrpSpPr/>
            <p:nvPr/>
          </p:nvGrpSpPr>
          <p:grpSpPr>
            <a:xfrm>
              <a:off x="6148570" y="2606946"/>
              <a:ext cx="5410947" cy="3519237"/>
              <a:chOff x="4855781" y="2901138"/>
              <a:chExt cx="5410947" cy="3519237"/>
            </a:xfrm>
          </p:grpSpPr>
          <p:pic>
            <p:nvPicPr>
              <p:cNvPr id="58" name="그림 57">
                <a:extLst>
                  <a:ext uri="{FF2B5EF4-FFF2-40B4-BE49-F238E27FC236}">
                    <a16:creationId xmlns:a16="http://schemas.microsoft.com/office/drawing/2014/main" id="{CC87E2C1-29DE-4A0A-BF69-76DA0E874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5781" y="2901138"/>
                <a:ext cx="5410947" cy="3519237"/>
              </a:xfrm>
              <a:prstGeom prst="rect">
                <a:avLst/>
              </a:prstGeom>
            </p:spPr>
          </p:pic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E13B5729-968E-493A-A97C-632453A17A49}"/>
                  </a:ext>
                </a:extLst>
              </p:cNvPr>
              <p:cNvSpPr/>
              <p:nvPr/>
            </p:nvSpPr>
            <p:spPr>
              <a:xfrm>
                <a:off x="8551710" y="5857875"/>
                <a:ext cx="1227439" cy="4619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600" dirty="0" err="1">
                    <a:solidFill>
                      <a:schemeClr val="tx1"/>
                    </a:solidFill>
                  </a:rPr>
                  <a:t>교육연구프로그램개발운영비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– 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기타교육운영비 </a:t>
                </a:r>
                <a:br>
                  <a:rPr lang="en-US" altLang="ko-KR" sz="600" dirty="0">
                    <a:solidFill>
                      <a:schemeClr val="tx1"/>
                    </a:solidFill>
                  </a:rPr>
                </a:br>
                <a:r>
                  <a:rPr lang="en-US" altLang="ko-KR" sz="600" dirty="0">
                    <a:solidFill>
                      <a:schemeClr val="tx1"/>
                    </a:solidFill>
                  </a:rPr>
                  <a:t>– 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회의비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식대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, 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다과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, 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임차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)</a:t>
                </a:r>
                <a:endParaRPr lang="ko-KR" altLang="en-US" sz="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B66BC5-4F16-4007-BA92-A564ECBA4F9C}"/>
                </a:ext>
              </a:extLst>
            </p:cNvPr>
            <p:cNvSpPr txBox="1"/>
            <p:nvPr/>
          </p:nvSpPr>
          <p:spPr>
            <a:xfrm>
              <a:off x="5892040" y="2907641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⑤</a:t>
              </a:r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3CB575F1-2874-461A-84B5-3B8AA0950AA1}"/>
                </a:ext>
              </a:extLst>
            </p:cNvPr>
            <p:cNvSpPr/>
            <p:nvPr/>
          </p:nvSpPr>
          <p:spPr>
            <a:xfrm>
              <a:off x="6204057" y="3019227"/>
              <a:ext cx="2663596" cy="131043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9AE699A8-6F08-4C10-952A-AE8ECFB1F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1274194"/>
            <a:ext cx="11083636" cy="90935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E7D7AC9-C9C7-4E15-B0C4-B8F10204F568}"/>
              </a:ext>
            </a:extLst>
          </p:cNvPr>
          <p:cNvSpPr/>
          <p:nvPr/>
        </p:nvSpPr>
        <p:spPr>
          <a:xfrm>
            <a:off x="272608" y="847009"/>
            <a:ext cx="62343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사전품의 내용 작성 방법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구글 스프레드시트 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사업비집행내역 작성 예시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8954AB9-9862-412A-941E-4A6FD4063CAF}"/>
              </a:ext>
            </a:extLst>
          </p:cNvPr>
          <p:cNvGrpSpPr/>
          <p:nvPr/>
        </p:nvGrpSpPr>
        <p:grpSpPr>
          <a:xfrm>
            <a:off x="926076" y="1221397"/>
            <a:ext cx="9219411" cy="338554"/>
            <a:chOff x="978330" y="1256233"/>
            <a:chExt cx="9219411" cy="3385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3432C-171B-4965-84B4-79A725EECF9B}"/>
                </a:ext>
              </a:extLst>
            </p:cNvPr>
            <p:cNvSpPr txBox="1"/>
            <p:nvPr/>
          </p:nvSpPr>
          <p:spPr>
            <a:xfrm>
              <a:off x="978330" y="1256233"/>
              <a:ext cx="3785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①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2E7666-7300-4797-9095-07A507C9B9F1}"/>
                </a:ext>
              </a:extLst>
            </p:cNvPr>
            <p:cNvSpPr txBox="1"/>
            <p:nvPr/>
          </p:nvSpPr>
          <p:spPr>
            <a:xfrm>
              <a:off x="3187112" y="1256233"/>
              <a:ext cx="4303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②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830851-363C-4B57-B698-6577409AE2B6}"/>
                </a:ext>
              </a:extLst>
            </p:cNvPr>
            <p:cNvSpPr txBox="1"/>
            <p:nvPr/>
          </p:nvSpPr>
          <p:spPr>
            <a:xfrm>
              <a:off x="4888429" y="1256233"/>
              <a:ext cx="4303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③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DC1345-5CF9-45B1-9BA0-B1327DE1C877}"/>
                </a:ext>
              </a:extLst>
            </p:cNvPr>
            <p:cNvSpPr txBox="1"/>
            <p:nvPr/>
          </p:nvSpPr>
          <p:spPr>
            <a:xfrm>
              <a:off x="6517039" y="1256233"/>
              <a:ext cx="4303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④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5C4C89-F3F9-4F0B-AF46-9AA5110B6D3C}"/>
                </a:ext>
              </a:extLst>
            </p:cNvPr>
            <p:cNvSpPr txBox="1"/>
            <p:nvPr/>
          </p:nvSpPr>
          <p:spPr>
            <a:xfrm>
              <a:off x="9767431" y="1256233"/>
              <a:ext cx="4303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7268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>
            <a:extLst>
              <a:ext uri="{FF2B5EF4-FFF2-40B4-BE49-F238E27FC236}">
                <a16:creationId xmlns:a16="http://schemas.microsoft.com/office/drawing/2014/main" id="{48C65CBD-CA31-47BA-9515-21112E8A4A70}"/>
              </a:ext>
            </a:extLst>
          </p:cNvPr>
          <p:cNvSpPr/>
          <p:nvPr/>
        </p:nvSpPr>
        <p:spPr>
          <a:xfrm>
            <a:off x="253734" y="1170174"/>
            <a:ext cx="11684532" cy="112461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D386785-412C-4578-95CF-734F1CDC7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88" y="1350344"/>
            <a:ext cx="11485415" cy="725958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257EEECF-4D6D-42D2-BD22-678E4687D787}"/>
              </a:ext>
            </a:extLst>
          </p:cNvPr>
          <p:cNvSpPr/>
          <p:nvPr/>
        </p:nvSpPr>
        <p:spPr>
          <a:xfrm>
            <a:off x="272608" y="847009"/>
            <a:ext cx="62343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사전품의 내용 작성 방법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구글 스프레드시트 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사업비집행내역 작성 예시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A9EA6AA-A750-4DB0-9D42-843F8D5FB846}"/>
              </a:ext>
            </a:extLst>
          </p:cNvPr>
          <p:cNvGrpSpPr/>
          <p:nvPr/>
        </p:nvGrpSpPr>
        <p:grpSpPr>
          <a:xfrm>
            <a:off x="712093" y="2412274"/>
            <a:ext cx="10847424" cy="4040605"/>
            <a:chOff x="712093" y="2420983"/>
            <a:chExt cx="10847424" cy="4040605"/>
          </a:xfrm>
        </p:grpSpPr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9C02DC6A-9A8D-4449-A30A-A69805762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981" y="2420983"/>
              <a:ext cx="5153235" cy="4040605"/>
            </a:xfrm>
            <a:prstGeom prst="rect">
              <a:avLst/>
            </a:prstGeom>
          </p:spPr>
        </p:pic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2824489A-B14B-424F-8F6D-778C69892D5C}"/>
                </a:ext>
              </a:extLst>
            </p:cNvPr>
            <p:cNvSpPr/>
            <p:nvPr/>
          </p:nvSpPr>
          <p:spPr>
            <a:xfrm>
              <a:off x="3214593" y="4815766"/>
              <a:ext cx="1448657" cy="1720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700" dirty="0">
                  <a:solidFill>
                    <a:schemeClr val="tx1"/>
                  </a:solidFill>
                </a:rPr>
                <a:t>협업</a:t>
              </a:r>
              <a:r>
                <a:rPr lang="en-US" altLang="ko-KR" sz="700" dirty="0">
                  <a:solidFill>
                    <a:schemeClr val="tx1"/>
                  </a:solidFill>
                </a:rPr>
                <a:t>1(</a:t>
              </a:r>
              <a:r>
                <a:rPr lang="ko-KR" altLang="en-US" sz="700" dirty="0">
                  <a:solidFill>
                    <a:schemeClr val="tx1"/>
                  </a:solidFill>
                </a:rPr>
                <a:t>기관</a:t>
              </a:r>
              <a:r>
                <a:rPr lang="en-US" altLang="ko-KR" sz="700" dirty="0">
                  <a:solidFill>
                    <a:schemeClr val="tx1"/>
                  </a:solidFill>
                </a:rPr>
                <a:t>/</a:t>
              </a:r>
              <a:r>
                <a:rPr lang="ko-KR" altLang="en-US" sz="700" dirty="0">
                  <a:solidFill>
                    <a:schemeClr val="tx1"/>
                  </a:solidFill>
                </a:rPr>
                <a:t>기업명</a:t>
              </a:r>
              <a:r>
                <a:rPr lang="en-US" altLang="ko-KR" sz="700" dirty="0">
                  <a:solidFill>
                    <a:schemeClr val="tx1"/>
                  </a:solidFill>
                </a:rPr>
                <a:t>)/</a:t>
              </a:r>
              <a:r>
                <a:rPr lang="ko-KR" altLang="en-US" sz="700" dirty="0">
                  <a:solidFill>
                    <a:schemeClr val="tx1"/>
                  </a:solidFill>
                </a:rPr>
                <a:t>홍길동</a:t>
              </a: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FFEE4F7-60ED-481D-8A4A-40769628A585}"/>
                </a:ext>
              </a:extLst>
            </p:cNvPr>
            <p:cNvSpPr/>
            <p:nvPr/>
          </p:nvSpPr>
          <p:spPr>
            <a:xfrm>
              <a:off x="1069719" y="3138801"/>
              <a:ext cx="921700" cy="1622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r"/>
              <a:r>
                <a:rPr lang="ko-KR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협업</a:t>
              </a:r>
              <a:r>
                <a:rPr lang="en-US" altLang="ko-KR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1(</a:t>
              </a:r>
              <a:r>
                <a:rPr lang="ko-KR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기관</a:t>
              </a:r>
              <a:r>
                <a:rPr lang="en-US" altLang="ko-KR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/</a:t>
              </a:r>
              <a:r>
                <a:rPr lang="ko-KR" alt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기업명</a:t>
              </a:r>
              <a:r>
                <a:rPr lang="en-US" altLang="ko-KR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</a:t>
              </a:r>
              <a:endParaRPr lang="ko-KR" altLang="en-US" sz="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907774EA-C38F-42BC-9C84-D5B32628FDA1}"/>
                </a:ext>
              </a:extLst>
            </p:cNvPr>
            <p:cNvGrpSpPr/>
            <p:nvPr/>
          </p:nvGrpSpPr>
          <p:grpSpPr>
            <a:xfrm>
              <a:off x="6148570" y="2615655"/>
              <a:ext cx="5410947" cy="3519237"/>
              <a:chOff x="4855781" y="2909847"/>
              <a:chExt cx="5410947" cy="3519237"/>
            </a:xfrm>
          </p:grpSpPr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696E0119-6312-4A00-BAE4-903971EDB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5781" y="2909847"/>
                <a:ext cx="5410947" cy="3519237"/>
              </a:xfrm>
              <a:prstGeom prst="rect">
                <a:avLst/>
              </a:prstGeom>
            </p:spPr>
          </p:pic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2EC66DF7-76C9-440F-ADC3-E9EBA701C3C6}"/>
                  </a:ext>
                </a:extLst>
              </p:cNvPr>
              <p:cNvSpPr/>
              <p:nvPr/>
            </p:nvSpPr>
            <p:spPr>
              <a:xfrm>
                <a:off x="8551710" y="5857875"/>
                <a:ext cx="1227439" cy="4619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600" dirty="0" err="1">
                    <a:solidFill>
                      <a:schemeClr val="tx1"/>
                    </a:solidFill>
                  </a:rPr>
                  <a:t>교육연구프로그램개발운영비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– 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기타교육운영비 </a:t>
                </a:r>
                <a:br>
                  <a:rPr lang="en-US" altLang="ko-KR" sz="600" dirty="0">
                    <a:solidFill>
                      <a:schemeClr val="tx1"/>
                    </a:solidFill>
                  </a:rPr>
                </a:br>
                <a:r>
                  <a:rPr lang="en-US" altLang="ko-KR" sz="600" dirty="0">
                    <a:solidFill>
                      <a:schemeClr val="tx1"/>
                    </a:solidFill>
                  </a:rPr>
                  <a:t>– 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회의비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식대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, 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다과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, </a:t>
                </a:r>
                <a:r>
                  <a:rPr lang="ko-KR" altLang="en-US" sz="600" dirty="0">
                    <a:solidFill>
                      <a:schemeClr val="tx1"/>
                    </a:solidFill>
                  </a:rPr>
                  <a:t>임차</a:t>
                </a:r>
                <a:r>
                  <a:rPr lang="en-US" altLang="ko-KR" sz="600" dirty="0">
                    <a:solidFill>
                      <a:schemeClr val="tx1"/>
                    </a:solidFill>
                  </a:rPr>
                  <a:t>)</a:t>
                </a:r>
                <a:endParaRPr lang="ko-KR" altLang="en-US" sz="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03704BF8-2302-4EF9-B205-190FF3D92C13}"/>
                </a:ext>
              </a:extLst>
            </p:cNvPr>
            <p:cNvSpPr/>
            <p:nvPr/>
          </p:nvSpPr>
          <p:spPr>
            <a:xfrm>
              <a:off x="791851" y="3819059"/>
              <a:ext cx="636900" cy="246220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110411-2415-4291-ACD7-5B561D30F8DA}"/>
                </a:ext>
              </a:extLst>
            </p:cNvPr>
            <p:cNvSpPr txBox="1"/>
            <p:nvPr/>
          </p:nvSpPr>
          <p:spPr>
            <a:xfrm>
              <a:off x="712093" y="3485585"/>
              <a:ext cx="460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⑩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199DA1-D719-4058-823A-9D58DF467116}"/>
                </a:ext>
              </a:extLst>
            </p:cNvPr>
            <p:cNvSpPr txBox="1"/>
            <p:nvPr/>
          </p:nvSpPr>
          <p:spPr>
            <a:xfrm>
              <a:off x="10935808" y="5457647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⑥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D0BFB9-EAAF-47C7-88DE-71818E3D1240}"/>
                </a:ext>
              </a:extLst>
            </p:cNvPr>
            <p:cNvSpPr txBox="1"/>
            <p:nvPr/>
          </p:nvSpPr>
          <p:spPr>
            <a:xfrm>
              <a:off x="10935808" y="5645071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⑦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916CCA-0124-4B5F-ACA9-DF9D1ACD707D}"/>
                </a:ext>
              </a:extLst>
            </p:cNvPr>
            <p:cNvSpPr txBox="1"/>
            <p:nvPr/>
          </p:nvSpPr>
          <p:spPr>
            <a:xfrm>
              <a:off x="10935808" y="5832495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⑧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094B55-BB7A-4D9E-A9FA-3820301A45B3}"/>
                </a:ext>
              </a:extLst>
            </p:cNvPr>
            <p:cNvSpPr txBox="1"/>
            <p:nvPr/>
          </p:nvSpPr>
          <p:spPr>
            <a:xfrm>
              <a:off x="9019824" y="545440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0000"/>
                  </a:solidFill>
                </a:rPr>
                <a:t>⑨</a:t>
              </a: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5C5A37DF-A327-4DDB-ABA5-23BF55360110}"/>
                </a:ext>
              </a:extLst>
            </p:cNvPr>
            <p:cNvSpPr/>
            <p:nvPr/>
          </p:nvSpPr>
          <p:spPr>
            <a:xfrm>
              <a:off x="9334157" y="5539802"/>
              <a:ext cx="510342" cy="514419"/>
            </a:xfrm>
            <a:prstGeom prst="rect">
              <a:avLst/>
            </a:pr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1539C15-4D55-49C7-933B-84E8D57C2F40}"/>
              </a:ext>
            </a:extLst>
          </p:cNvPr>
          <p:cNvSpPr txBox="1"/>
          <p:nvPr/>
        </p:nvSpPr>
        <p:spPr>
          <a:xfrm>
            <a:off x="8349866" y="1255692"/>
            <a:ext cx="405679" cy="383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>
                <a:solidFill>
                  <a:srgbClr val="FF0000"/>
                </a:solidFill>
              </a:rPr>
              <a:t>⑨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1130E6-69A3-4970-92C2-EB91E590B4AC}"/>
              </a:ext>
            </a:extLst>
          </p:cNvPr>
          <p:cNvSpPr txBox="1"/>
          <p:nvPr/>
        </p:nvSpPr>
        <p:spPr>
          <a:xfrm>
            <a:off x="9501890" y="1255692"/>
            <a:ext cx="405679" cy="383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>
                <a:solidFill>
                  <a:srgbClr val="FF0000"/>
                </a:solidFill>
              </a:rPr>
              <a:t>⑩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9E9CD1-1224-4BF8-9822-36A7BE7FA1F5}"/>
              </a:ext>
            </a:extLst>
          </p:cNvPr>
          <p:cNvSpPr txBox="1"/>
          <p:nvPr/>
        </p:nvSpPr>
        <p:spPr>
          <a:xfrm>
            <a:off x="1088645" y="1295173"/>
            <a:ext cx="405679" cy="383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>
                <a:solidFill>
                  <a:srgbClr val="FF0000"/>
                </a:solidFill>
              </a:rPr>
              <a:t>⑥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DA6D13-0A8A-4DB7-BD25-A08E15A65E2D}"/>
              </a:ext>
            </a:extLst>
          </p:cNvPr>
          <p:cNvSpPr txBox="1"/>
          <p:nvPr/>
        </p:nvSpPr>
        <p:spPr>
          <a:xfrm>
            <a:off x="3842541" y="1295173"/>
            <a:ext cx="405679" cy="383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>
                <a:solidFill>
                  <a:srgbClr val="FF0000"/>
                </a:solidFill>
              </a:rPr>
              <a:t>⑦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DB9DAC-10ED-49B4-9019-29A7943ABBE5}"/>
              </a:ext>
            </a:extLst>
          </p:cNvPr>
          <p:cNvSpPr txBox="1"/>
          <p:nvPr/>
        </p:nvSpPr>
        <p:spPr>
          <a:xfrm>
            <a:off x="5769553" y="1295173"/>
            <a:ext cx="405679" cy="383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>
                <a:solidFill>
                  <a:srgbClr val="FF0000"/>
                </a:solidFill>
              </a:rPr>
              <a:t>⑧</a:t>
            </a:r>
          </a:p>
        </p:txBody>
      </p:sp>
    </p:spTree>
    <p:extLst>
      <p:ext uri="{BB962C8B-B14F-4D97-AF65-F5344CB8AC3E}">
        <p14:creationId xmlns:p14="http://schemas.microsoft.com/office/powerpoint/2010/main" val="3916417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AE24BE29-6C1D-41F1-B407-B316E61D1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2138121"/>
            <a:ext cx="11083636" cy="25817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797797-7BC8-4F7D-88EB-6C2185333A00}"/>
              </a:ext>
            </a:extLst>
          </p:cNvPr>
          <p:cNvSpPr txBox="1"/>
          <p:nvPr/>
        </p:nvSpPr>
        <p:spPr>
          <a:xfrm>
            <a:off x="233337" y="907643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참여기관별 예산확인 방법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DD1AE6D-9C46-40D3-91CA-3528AF537D60}"/>
              </a:ext>
            </a:extLst>
          </p:cNvPr>
          <p:cNvSpPr/>
          <p:nvPr/>
        </p:nvSpPr>
        <p:spPr>
          <a:xfrm>
            <a:off x="233337" y="1517483"/>
            <a:ext cx="21162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시트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)3.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기관별 예산내역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091174-6F8F-4192-B159-D4CF790B2558}"/>
              </a:ext>
            </a:extLst>
          </p:cNvPr>
          <p:cNvSpPr txBox="1"/>
          <p:nvPr/>
        </p:nvSpPr>
        <p:spPr>
          <a:xfrm>
            <a:off x="582319" y="5217448"/>
            <a:ext cx="88120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사업비집행내역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작성 후 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기관별 예산내역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에서 계상과목別 사전품의 금액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실제집행 금액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5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집행률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잔여금액 확인 可能</a:t>
            </a:r>
            <a:endParaRPr lang="en-US" altLang="ko-KR" sz="15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uFill>
                <a:solidFill>
                  <a:srgbClr val="000000"/>
                </a:solidFill>
              </a:u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기관별 예산내역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에서  순번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(A6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셀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부터 편성예산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(E6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셀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아래로 값이 있는 부분만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수정 가능</a:t>
            </a:r>
            <a:endParaRPr lang="en-US" altLang="ko-KR" sz="15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r>
              <a:rPr lang="en-US" altLang="ko-KR" sz="8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</a:t>
            </a:r>
          </a:p>
          <a:p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※ 3. 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기관별 예산내역</a:t>
            </a:r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비목</a:t>
            </a:r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목</a:t>
            </a:r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자체과목 매칭</a:t>
            </a:r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은 과제별로 상이함</a:t>
            </a:r>
            <a:endParaRPr lang="en-US" altLang="ko-KR" sz="12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uFill>
                <a:solidFill>
                  <a:srgbClr val="000000"/>
                </a:solidFill>
              </a:u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C2C8E1B3-13C4-4B77-AB68-E62C1B934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1" y="4758284"/>
            <a:ext cx="11076056" cy="232019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7BBB0602-CB65-4C8D-ABB5-C85625233FE1}"/>
              </a:ext>
            </a:extLst>
          </p:cNvPr>
          <p:cNvSpPr/>
          <p:nvPr/>
        </p:nvSpPr>
        <p:spPr>
          <a:xfrm>
            <a:off x="3031055" y="4791528"/>
            <a:ext cx="4216142" cy="218397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8FFF272-7459-4C0A-89ED-7F11CE4DFE70}"/>
              </a:ext>
            </a:extLst>
          </p:cNvPr>
          <p:cNvSpPr/>
          <p:nvPr/>
        </p:nvSpPr>
        <p:spPr>
          <a:xfrm>
            <a:off x="878576" y="2965774"/>
            <a:ext cx="6279869" cy="1687904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7173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B5C74AD5-6BA3-4674-9C2E-611B6C1C4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64" y="1572067"/>
            <a:ext cx="11083636" cy="258175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B2796D1-F93E-41D1-A224-024525E09C8D}"/>
              </a:ext>
            </a:extLst>
          </p:cNvPr>
          <p:cNvSpPr/>
          <p:nvPr/>
        </p:nvSpPr>
        <p:spPr>
          <a:xfrm>
            <a:off x="272608" y="847009"/>
            <a:ext cx="21162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시트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)3.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기관별 예산내역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091174-6F8F-4192-B159-D4CF790B2558}"/>
              </a:ext>
            </a:extLst>
          </p:cNvPr>
          <p:cNvSpPr txBox="1"/>
          <p:nvPr/>
        </p:nvSpPr>
        <p:spPr>
          <a:xfrm>
            <a:off x="661851" y="5063035"/>
            <a:ext cx="944200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2. 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사업비집행내역</a:t>
            </a:r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작성 후 </a:t>
            </a:r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3. 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기관별 예산내역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에서 계상과목別 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 금액</a:t>
            </a:r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실제집행 금액</a:t>
            </a:r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6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집행률</a:t>
            </a:r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잔여금액 확인 可能</a:t>
            </a:r>
            <a:endParaRPr lang="en-US" altLang="ko-KR" sz="16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3. 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기관별 예산내역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에서  순번</a:t>
            </a:r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(A6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셀</a:t>
            </a:r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부터 편성예산</a:t>
            </a:r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(E6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셀</a:t>
            </a:r>
            <a:r>
              <a:rPr lang="en-US" altLang="ko-KR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  <a:r>
              <a:rPr lang="ko-KR" altLang="en-US" sz="16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아래로 값이 있는 부분만 수정 가능</a:t>
            </a:r>
            <a:endParaRPr lang="en-US" altLang="ko-KR" sz="16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uFill>
                <a:solidFill>
                  <a:srgbClr val="000000"/>
                </a:solidFill>
              </a:u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sz="9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</a:t>
            </a:r>
          </a:p>
          <a:p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※ 3.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기관별 예산내역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비목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목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자체과목 매칭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은 과제별로 상이함</a:t>
            </a:r>
            <a:endParaRPr lang="en-US" altLang="ko-KR" sz="14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uFill>
                <a:solidFill>
                  <a:srgbClr val="000000"/>
                </a:solidFill>
              </a:u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95F5C798-997A-46EE-88DB-63BC5CD9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1" y="4192333"/>
            <a:ext cx="11076056" cy="23201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45E795A9-D707-4854-9E11-CEE6C0FCE45A}"/>
              </a:ext>
            </a:extLst>
          </p:cNvPr>
          <p:cNvSpPr/>
          <p:nvPr/>
        </p:nvSpPr>
        <p:spPr>
          <a:xfrm>
            <a:off x="7148749" y="2403567"/>
            <a:ext cx="4504246" cy="1663336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9BBBF65-704C-46F8-84B8-7B1ED4BE6A08}"/>
              </a:ext>
            </a:extLst>
          </p:cNvPr>
          <p:cNvSpPr/>
          <p:nvPr/>
        </p:nvSpPr>
        <p:spPr>
          <a:xfrm>
            <a:off x="3024922" y="4227030"/>
            <a:ext cx="4237039" cy="215359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E58CB44-9DE7-43E2-BEDC-3A6EB9195DC8}"/>
              </a:ext>
            </a:extLst>
          </p:cNvPr>
          <p:cNvSpPr/>
          <p:nvPr/>
        </p:nvSpPr>
        <p:spPr>
          <a:xfrm>
            <a:off x="850589" y="1740860"/>
            <a:ext cx="6298160" cy="346001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2DB8D0-A375-4B46-B0B0-E8575CC8F6B1}"/>
              </a:ext>
            </a:extLst>
          </p:cNvPr>
          <p:cNvSpPr txBox="1"/>
          <p:nvPr/>
        </p:nvSpPr>
        <p:spPr>
          <a:xfrm>
            <a:off x="3947876" y="908051"/>
            <a:ext cx="188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과제 기본정보</a:t>
            </a:r>
            <a:endParaRPr lang="en-US" altLang="ko-KR" sz="2000" b="1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5E2D1BA-3304-4E60-9894-11157441D60D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3999669" y="1097280"/>
            <a:ext cx="171737" cy="643580"/>
          </a:xfrm>
          <a:prstGeom prst="line">
            <a:avLst/>
          </a:prstGeom>
          <a:ln w="28575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695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99FC2A-64EE-4AC1-A370-FFF34D858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08" y="2183319"/>
            <a:ext cx="11083636" cy="310341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658502D-61F6-4972-8637-B9D484CDAB4B}"/>
              </a:ext>
            </a:extLst>
          </p:cNvPr>
          <p:cNvSpPr/>
          <p:nvPr/>
        </p:nvSpPr>
        <p:spPr>
          <a:xfrm>
            <a:off x="422384" y="1658868"/>
            <a:ext cx="16914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(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시트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)1.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사업비 총괄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8FCE21-5F78-4984-AC00-AC3E94324E9F}"/>
              </a:ext>
            </a:extLst>
          </p:cNvPr>
          <p:cNvSpPr txBox="1"/>
          <p:nvPr/>
        </p:nvSpPr>
        <p:spPr>
          <a:xfrm>
            <a:off x="567043" y="5901603"/>
            <a:ext cx="50097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사업비 총괄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내용 수정 불가능</a:t>
            </a:r>
            <a:endParaRPr lang="en-US" altLang="ko-KR" sz="15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uFill>
                <a:solidFill>
                  <a:srgbClr val="000000"/>
                </a:solidFill>
              </a:u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사업비 총괄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에서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과제 총 예산 현황 확인 가능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en-US" altLang="ko-KR" sz="8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 </a:t>
            </a:r>
          </a:p>
          <a:p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※ 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편성예산</a:t>
            </a:r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사전품의  금액</a:t>
            </a:r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집행예정</a:t>
            </a:r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), 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실제집행 금액</a:t>
            </a:r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2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집행률</a:t>
            </a:r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잔여금액은 자동 수식 적용</a:t>
            </a:r>
            <a:endParaRPr lang="en-US" altLang="ko-KR" sz="12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uFill>
                <a:solidFill>
                  <a:srgbClr val="000000"/>
                </a:solidFill>
              </a:u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D769238-F80C-4030-AADE-41EEDE73F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08" y="5325399"/>
            <a:ext cx="11083636" cy="225136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0AF0DD9-BFDF-45E3-9505-6EDBB4A37FA4}"/>
              </a:ext>
            </a:extLst>
          </p:cNvPr>
          <p:cNvSpPr/>
          <p:nvPr/>
        </p:nvSpPr>
        <p:spPr>
          <a:xfrm>
            <a:off x="1236275" y="5364176"/>
            <a:ext cx="829084" cy="210199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311C64-5859-4F45-87FE-A10D89C341E9}"/>
              </a:ext>
            </a:extLst>
          </p:cNvPr>
          <p:cNvSpPr/>
          <p:nvPr/>
        </p:nvSpPr>
        <p:spPr>
          <a:xfrm>
            <a:off x="850589" y="2346248"/>
            <a:ext cx="7568582" cy="435510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A89E88C8-A00B-4784-98F8-1A5C9ECE3B01}"/>
              </a:ext>
            </a:extLst>
          </p:cNvPr>
          <p:cNvSpPr/>
          <p:nvPr/>
        </p:nvSpPr>
        <p:spPr>
          <a:xfrm>
            <a:off x="6055624" y="3091543"/>
            <a:ext cx="5587568" cy="2214525"/>
          </a:xfrm>
          <a:prstGeom prst="rect">
            <a:avLst/>
          </a:prstGeom>
          <a:noFill/>
          <a:ln w="2857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295C4D19-F55C-4063-9650-21ABBB1A1F41}"/>
              </a:ext>
            </a:extLst>
          </p:cNvPr>
          <p:cNvGrpSpPr/>
          <p:nvPr/>
        </p:nvGrpSpPr>
        <p:grpSpPr>
          <a:xfrm>
            <a:off x="4634880" y="1658947"/>
            <a:ext cx="2470726" cy="687301"/>
            <a:chOff x="4634880" y="893124"/>
            <a:chExt cx="2470726" cy="8721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7295E3-9065-49F7-A4F9-3E6D446D9D42}"/>
                </a:ext>
              </a:extLst>
            </p:cNvPr>
            <p:cNvSpPr txBox="1"/>
            <p:nvPr/>
          </p:nvSpPr>
          <p:spPr>
            <a:xfrm>
              <a:off x="4718414" y="893124"/>
              <a:ext cx="2387192" cy="429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423FF2"/>
                  </a:solidFill>
                  <a:uFill>
                    <a:solidFill>
                      <a:srgbClr val="000000"/>
                    </a:solidFill>
                  </a:u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과제 기본정보</a:t>
              </a:r>
              <a:r>
                <a:rPr lang="en-US" altLang="ko-KR" sz="16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423FF2"/>
                  </a:solidFill>
                  <a:uFill>
                    <a:solidFill>
                      <a:srgbClr val="000000"/>
                    </a:solidFill>
                  </a:u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+</a:t>
              </a:r>
              <a:r>
                <a:rPr lang="ko-KR" altLang="en-US" sz="1600" kern="0" spc="-100" dirty="0" err="1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423FF2"/>
                  </a:solidFill>
                  <a:uFill>
                    <a:solidFill>
                      <a:srgbClr val="000000"/>
                    </a:solidFill>
                  </a:u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소과제</a:t>
              </a:r>
              <a:r>
                <a:rPr lang="ko-KR" altLang="en-US" sz="16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423FF2"/>
                  </a:solidFill>
                  <a:uFill>
                    <a:solidFill>
                      <a:srgbClr val="000000"/>
                    </a:solidFill>
                  </a:u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담당자</a:t>
              </a:r>
              <a:endPara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24338BE7-8DBD-4C2E-AE7F-BB03EC3F31A0}"/>
                </a:ext>
              </a:extLst>
            </p:cNvPr>
            <p:cNvCxnSpPr>
              <a:cxnSpLocks/>
              <a:stCxn id="17" idx="1"/>
              <a:endCxn id="15" idx="0"/>
            </p:cNvCxnSpPr>
            <p:nvPr/>
          </p:nvCxnSpPr>
          <p:spPr>
            <a:xfrm flipH="1">
              <a:off x="4634880" y="1107916"/>
              <a:ext cx="83534" cy="657308"/>
            </a:xfrm>
            <a:prstGeom prst="line">
              <a:avLst/>
            </a:prstGeom>
            <a:ln w="28575">
              <a:solidFill>
                <a:srgbClr val="423F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A90D56C-862F-4603-A149-43CCFAD03AB3}"/>
              </a:ext>
            </a:extLst>
          </p:cNvPr>
          <p:cNvSpPr txBox="1"/>
          <p:nvPr/>
        </p:nvSpPr>
        <p:spPr>
          <a:xfrm>
            <a:off x="233337" y="907643"/>
            <a:ext cx="5059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4.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총괄사업비 예산확인 방법 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5702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>
            <a:extLst>
              <a:ext uri="{FF2B5EF4-FFF2-40B4-BE49-F238E27FC236}">
                <a16:creationId xmlns:a16="http://schemas.microsoft.com/office/drawing/2014/main" id="{B1F17234-48AE-4C8C-915A-6861D2AA1172}"/>
              </a:ext>
            </a:extLst>
          </p:cNvPr>
          <p:cNvGrpSpPr/>
          <p:nvPr/>
        </p:nvGrpSpPr>
        <p:grpSpPr>
          <a:xfrm>
            <a:off x="554182" y="5011638"/>
            <a:ext cx="8152316" cy="938719"/>
            <a:chOff x="554182" y="5011638"/>
            <a:chExt cx="8152316" cy="938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9B1A7-971A-4730-A63B-B9F3EBD19ED4}"/>
                </a:ext>
              </a:extLst>
            </p:cNvPr>
            <p:cNvSpPr txBox="1"/>
            <p:nvPr/>
          </p:nvSpPr>
          <p:spPr>
            <a:xfrm>
              <a:off x="554182" y="5011638"/>
              <a:ext cx="815231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en-US" altLang="ko-KR" sz="1500" dirty="0">
                  <a:solidFill>
                    <a:schemeClr val="bg2">
                      <a:lumMod val="10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[</a:t>
              </a:r>
              <a:r>
                <a:rPr lang="ko-KR" altLang="en-US" sz="1500" dirty="0">
                  <a:solidFill>
                    <a:schemeClr val="bg2">
                      <a:lumMod val="10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서식</a:t>
              </a:r>
              <a:r>
                <a:rPr lang="en-US" altLang="ko-KR" sz="1500" dirty="0">
                  <a:solidFill>
                    <a:schemeClr val="bg2">
                      <a:lumMod val="10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]</a:t>
              </a:r>
              <a:r>
                <a:rPr lang="ko-KR" altLang="en-US" sz="1500" dirty="0">
                  <a:solidFill>
                    <a:schemeClr val="bg2">
                      <a:lumMod val="10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개인정보제공동의서를 제출한 후</a:t>
              </a:r>
              <a:r>
                <a:rPr lang="en-US" altLang="ko-KR" sz="1500" dirty="0">
                  <a:solidFill>
                    <a:schemeClr val="bg2">
                      <a:lumMod val="10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</a:t>
              </a:r>
              <a:r>
                <a:rPr lang="ko-KR" altLang="en-US" sz="1500" dirty="0">
                  <a:solidFill>
                    <a:schemeClr val="bg2">
                      <a:lumMod val="10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</a:t>
              </a:r>
              <a:endParaRPr lang="en-US" altLang="ko-KR" sz="1500" dirty="0">
                <a:solidFill>
                  <a:schemeClr val="bg2">
                    <a:lumMod val="10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>
                <a:spcBef>
                  <a:spcPts val="200"/>
                </a:spcBef>
              </a:pPr>
              <a:r>
                <a:rPr lang="ko-KR" altLang="en-US" sz="15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구글 스프레드시트 → </a:t>
              </a:r>
              <a:r>
                <a:rPr lang="en-US" altLang="ko-KR" sz="15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4. </a:t>
              </a:r>
              <a:r>
                <a:rPr lang="ko-KR" altLang="en-US" sz="15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과제참여자 → </a:t>
              </a:r>
              <a:r>
                <a:rPr lang="en-US" altLang="ko-KR" sz="15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[</a:t>
              </a:r>
              <a:r>
                <a:rPr lang="ko-KR" altLang="en-US" sz="15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개인정보제공동의서 제출여부</a:t>
              </a:r>
              <a:r>
                <a:rPr lang="en-US" altLang="ko-KR" sz="15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]</a:t>
              </a:r>
              <a:r>
                <a:rPr lang="ko-KR" altLang="en-US" sz="1500" dirty="0">
                  <a:solidFill>
                    <a:schemeClr val="bg2">
                      <a:lumMod val="10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에 체크</a:t>
              </a:r>
              <a:endParaRPr lang="en-US" altLang="ko-KR" sz="1500" dirty="0">
                <a:solidFill>
                  <a:schemeClr val="bg2">
                    <a:lumMod val="10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>
                <a:spcBef>
                  <a:spcPts val="200"/>
                </a:spcBef>
              </a:pPr>
              <a:r>
                <a:rPr lang="en-US" altLang="ko-KR" sz="800" dirty="0">
                  <a:solidFill>
                    <a:schemeClr val="bg2">
                      <a:lumMod val="10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  </a:t>
              </a:r>
            </a:p>
            <a:p>
              <a:pPr>
                <a:spcBef>
                  <a:spcPts val="200"/>
                </a:spcBef>
              </a:pPr>
              <a:r>
                <a:rPr lang="en-US" altLang="ko-KR" sz="12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※ </a:t>
              </a:r>
              <a:r>
                <a:rPr lang="ko-KR" altLang="en-US" sz="12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개인정보제공동의서 및 인적정보를 작성 후 제출해야만 </a:t>
              </a:r>
              <a:r>
                <a:rPr lang="en-US" altLang="ko-KR" sz="12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‘</a:t>
              </a:r>
              <a:r>
                <a:rPr lang="ko-KR" altLang="en-US" sz="12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출장비</a:t>
              </a:r>
              <a:r>
                <a:rPr lang="en-US" altLang="ko-KR" sz="12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’, ‘</a:t>
              </a:r>
              <a:r>
                <a:rPr lang="ko-KR" altLang="en-US" sz="12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회의비</a:t>
              </a:r>
              <a:r>
                <a:rPr lang="en-US" altLang="ko-KR" sz="12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’</a:t>
              </a:r>
              <a:r>
                <a:rPr lang="ko-KR" altLang="en-US" sz="1200" kern="0" spc="-1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등 사업비 및 연구비 집행 가능  </a:t>
              </a:r>
              <a:endPara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pic>
          <p:nvPicPr>
            <p:cNvPr id="26" name="Picture 2" descr="체크박스(출처: www.flaticon.com)">
              <a:extLst>
                <a:ext uri="{FF2B5EF4-FFF2-40B4-BE49-F238E27FC236}">
                  <a16:creationId xmlns:a16="http://schemas.microsoft.com/office/drawing/2014/main" id="{C6E5A6BE-6864-488E-906D-8E0B37582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2667" y="5306054"/>
              <a:ext cx="209779" cy="209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47DCB25-B56F-4968-809F-A9F523CCE5EC}"/>
              </a:ext>
            </a:extLst>
          </p:cNvPr>
          <p:cNvSpPr txBox="1"/>
          <p:nvPr/>
        </p:nvSpPr>
        <p:spPr>
          <a:xfrm>
            <a:off x="233337" y="907643"/>
            <a:ext cx="3733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5.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참여인력 인적정보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F0CE510-53C6-4A35-89B0-24238349372F}"/>
              </a:ext>
            </a:extLst>
          </p:cNvPr>
          <p:cNvGrpSpPr/>
          <p:nvPr/>
        </p:nvGrpSpPr>
        <p:grpSpPr>
          <a:xfrm>
            <a:off x="7219020" y="4394875"/>
            <a:ext cx="3699997" cy="2241915"/>
            <a:chOff x="7044849" y="4389432"/>
            <a:chExt cx="3699997" cy="2241915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129F94D1-7FEA-4AA0-8697-E4EA0F130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9853" y="4410075"/>
              <a:ext cx="2908837" cy="19090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25C1B3-95E7-482A-9705-C8E90B8CF521}"/>
                </a:ext>
              </a:extLst>
            </p:cNvPr>
            <p:cNvSpPr txBox="1"/>
            <p:nvPr/>
          </p:nvSpPr>
          <p:spPr>
            <a:xfrm>
              <a:off x="7044849" y="6323570"/>
              <a:ext cx="36999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[</a:t>
              </a:r>
              <a:r>
                <a:rPr lang="ko-KR" altLang="en-US" sz="14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서식</a:t>
              </a:r>
              <a:r>
                <a:rPr lang="en-US" altLang="ko-KR" sz="14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] </a:t>
              </a:r>
              <a:r>
                <a:rPr lang="ko-KR" altLang="en-US" sz="1400" dirty="0">
                  <a:solidFill>
                    <a:schemeClr val="bg2">
                      <a:lumMod val="1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개인정보제공동의서 및 인적정보 작성 서식</a:t>
              </a: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35614B0D-F751-4400-B390-235C6B2F96D2}"/>
                </a:ext>
              </a:extLst>
            </p:cNvPr>
            <p:cNvSpPr/>
            <p:nvPr/>
          </p:nvSpPr>
          <p:spPr>
            <a:xfrm>
              <a:off x="7082930" y="4389432"/>
              <a:ext cx="2973280" cy="1936197"/>
            </a:xfrm>
            <a:prstGeom prst="rect">
              <a:avLst/>
            </a:prstGeom>
            <a:noFill/>
            <a:ln w="28575">
              <a:solidFill>
                <a:srgbClr val="423F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28CA0C96-14A6-4FF4-9B76-D1D4369F63D2}"/>
              </a:ext>
            </a:extLst>
          </p:cNvPr>
          <p:cNvGrpSpPr/>
          <p:nvPr/>
        </p:nvGrpSpPr>
        <p:grpSpPr>
          <a:xfrm>
            <a:off x="554182" y="1571793"/>
            <a:ext cx="11083636" cy="2785340"/>
            <a:chOff x="554182" y="1571793"/>
            <a:chExt cx="11083636" cy="2785340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91F0C9BA-4D22-4948-9563-25ACBCAE6E41}"/>
                </a:ext>
              </a:extLst>
            </p:cNvPr>
            <p:cNvGrpSpPr/>
            <p:nvPr/>
          </p:nvGrpSpPr>
          <p:grpSpPr>
            <a:xfrm>
              <a:off x="554182" y="1571793"/>
              <a:ext cx="11083636" cy="2462341"/>
              <a:chOff x="554182" y="1571793"/>
              <a:chExt cx="11083636" cy="2462341"/>
            </a:xfrm>
          </p:grpSpPr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CD91B625-727C-414B-97D7-07A45E431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182" y="1571793"/>
                <a:ext cx="11083636" cy="2462341"/>
              </a:xfrm>
              <a:prstGeom prst="rect">
                <a:avLst/>
              </a:prstGeom>
            </p:spPr>
          </p:pic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D07F2540-CC7F-4F93-8A2B-FB62502B2361}"/>
                  </a:ext>
                </a:extLst>
              </p:cNvPr>
              <p:cNvSpPr/>
              <p:nvPr/>
            </p:nvSpPr>
            <p:spPr>
              <a:xfrm>
                <a:off x="9622804" y="1808532"/>
                <a:ext cx="1173021" cy="2185169"/>
              </a:xfrm>
              <a:prstGeom prst="rect">
                <a:avLst/>
              </a:prstGeom>
              <a:noFill/>
              <a:ln w="28575">
                <a:solidFill>
                  <a:srgbClr val="423F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C04815E6-B696-4398-A91F-811BB7B03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182" y="4085815"/>
              <a:ext cx="11083636" cy="271318"/>
            </a:xfrm>
            <a:prstGeom prst="rect">
              <a:avLst/>
            </a:prstGeom>
          </p:spPr>
        </p:pic>
      </p:grp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FD5DDD3-3E73-40F6-AA3C-8DE6291D13E4}"/>
              </a:ext>
            </a:extLst>
          </p:cNvPr>
          <p:cNvSpPr/>
          <p:nvPr/>
        </p:nvSpPr>
        <p:spPr>
          <a:xfrm>
            <a:off x="8123766" y="4134657"/>
            <a:ext cx="772316" cy="223179"/>
          </a:xfrm>
          <a:prstGeom prst="rect">
            <a:avLst/>
          </a:prstGeom>
          <a:noFill/>
          <a:ln w="1270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9922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36C60A0-E3FA-4DB5-9000-92528642133E}"/>
              </a:ext>
            </a:extLst>
          </p:cNvPr>
          <p:cNvSpPr/>
          <p:nvPr/>
        </p:nvSpPr>
        <p:spPr>
          <a:xfrm>
            <a:off x="272608" y="847009"/>
            <a:ext cx="65004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4.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참여인력 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–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개인정보 </a:t>
            </a:r>
            <a:r>
              <a:rPr lang="ko-KR" altLang="en-US" sz="15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수집ㆍ이용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및 제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자 제공 동의서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참여연구자 인적정보 서식</a:t>
            </a:r>
            <a:endParaRPr lang="en-US" altLang="ko-KR" sz="15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defTabSz="457200" fontAlgn="base"/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uFill>
                  <a:solidFill>
                    <a:srgbClr val="000000"/>
                  </a:solidFill>
                </a:u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※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uFill>
                  <a:solidFill>
                    <a:srgbClr val="000000"/>
                  </a:solidFill>
                </a:u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사업계획서 상 작성된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메일을 통해 배포 예정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1FC12F1-F423-42EE-B1CF-93DBDD037EB4}"/>
              </a:ext>
            </a:extLst>
          </p:cNvPr>
          <p:cNvGrpSpPr/>
          <p:nvPr/>
        </p:nvGrpSpPr>
        <p:grpSpPr>
          <a:xfrm>
            <a:off x="543296" y="1549525"/>
            <a:ext cx="11083636" cy="4703821"/>
            <a:chOff x="543296" y="1549525"/>
            <a:chExt cx="11083636" cy="4703821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46B00528-9E2C-4CAE-B25D-39664A966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296" y="1549525"/>
              <a:ext cx="11083636" cy="4703821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B637D4D-812E-447D-AFDA-4FC3EB54029F}"/>
                </a:ext>
              </a:extLst>
            </p:cNvPr>
            <p:cNvSpPr/>
            <p:nvPr/>
          </p:nvSpPr>
          <p:spPr>
            <a:xfrm>
              <a:off x="8422306" y="1968111"/>
              <a:ext cx="3057640" cy="3899289"/>
            </a:xfrm>
            <a:prstGeom prst="rect">
              <a:avLst/>
            </a:prstGeom>
            <a:noFill/>
            <a:ln w="28575">
              <a:solidFill>
                <a:srgbClr val="423F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9650F2E-C697-4A47-A0C3-4741C3719E78}"/>
                </a:ext>
              </a:extLst>
            </p:cNvPr>
            <p:cNvSpPr/>
            <p:nvPr/>
          </p:nvSpPr>
          <p:spPr>
            <a:xfrm>
              <a:off x="4611747" y="2758851"/>
              <a:ext cx="2872710" cy="1291301"/>
            </a:xfrm>
            <a:prstGeom prst="rect">
              <a:avLst/>
            </a:prstGeom>
            <a:noFill/>
            <a:ln w="28575">
              <a:solidFill>
                <a:srgbClr val="423F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81820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1B4EC773-A194-497C-949F-3035744C633F}"/>
              </a:ext>
            </a:extLst>
          </p:cNvPr>
          <p:cNvSpPr/>
          <p:nvPr/>
        </p:nvSpPr>
        <p:spPr>
          <a:xfrm>
            <a:off x="-60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72000">
                <a:schemeClr val="bg1">
                  <a:lumMod val="85000"/>
                  <a:alpha val="70000"/>
                </a:schemeClr>
              </a:gs>
              <a:gs pos="43000">
                <a:schemeClr val="bg1"/>
              </a:gs>
              <a:gs pos="85000">
                <a:schemeClr val="bg1"/>
              </a:gs>
              <a:gs pos="1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0E7C391-F08B-47DA-B648-AA492622FFD6}"/>
              </a:ext>
            </a:extLst>
          </p:cNvPr>
          <p:cNvSpPr/>
          <p:nvPr/>
        </p:nvSpPr>
        <p:spPr>
          <a:xfrm>
            <a:off x="547031" y="630816"/>
            <a:ext cx="4278969" cy="2476032"/>
          </a:xfrm>
          <a:prstGeom prst="rect">
            <a:avLst/>
          </a:prstGeom>
        </p:spPr>
        <p:txBody>
          <a:bodyPr wrap="square" lIns="47991" tIns="47991" rIns="47991" bIns="47991">
            <a:spAutoFit/>
          </a:bodyPr>
          <a:lstStyle/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en-US" altLang="ko-KR" sz="4000" b="1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4.</a:t>
            </a: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en-US" altLang="ko-KR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NAS </a:t>
            </a:r>
            <a:r>
              <a:rPr lang="ko-KR" altLang="en-US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드라이브</a:t>
            </a:r>
            <a:endParaRPr lang="en-US" altLang="ko-KR" sz="4800" kern="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ko-KR" altLang="en-US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증빙 업로드</a:t>
            </a:r>
            <a:endParaRPr lang="en-US" altLang="ko-KR" sz="4800" kern="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6" name="모서리가 둥근 직사각형 10">
            <a:extLst>
              <a:ext uri="{FF2B5EF4-FFF2-40B4-BE49-F238E27FC236}">
                <a16:creationId xmlns:a16="http://schemas.microsoft.com/office/drawing/2014/main" id="{E7F0BE2F-31C8-4354-B7A8-20E32E77B888}"/>
              </a:ext>
            </a:extLst>
          </p:cNvPr>
          <p:cNvSpPr/>
          <p:nvPr/>
        </p:nvSpPr>
        <p:spPr>
          <a:xfrm rot="2700000">
            <a:off x="1510522" y="3928652"/>
            <a:ext cx="38775" cy="5591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B4D89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pic>
        <p:nvPicPr>
          <p:cNvPr id="1028" name="Picture 4" descr="스탬프와 텍스트가 있는 문서. 서명이 있는 계약 및 계약. 비즈니스 서류의 스택입니다.">
            <a:extLst>
              <a:ext uri="{FF2B5EF4-FFF2-40B4-BE49-F238E27FC236}">
                <a16:creationId xmlns:a16="http://schemas.microsoft.com/office/drawing/2014/main" id="{D9A77C8C-3AB1-4B1D-961D-5C871BF0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04" y="188999"/>
            <a:ext cx="5760000" cy="64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11">
            <a:extLst>
              <a:ext uri="{FF2B5EF4-FFF2-40B4-BE49-F238E27FC236}">
                <a16:creationId xmlns:a16="http://schemas.microsoft.com/office/drawing/2014/main" id="{22ACD2B7-38BA-4149-B87A-902284224ECA}"/>
              </a:ext>
            </a:extLst>
          </p:cNvPr>
          <p:cNvSpPr/>
          <p:nvPr/>
        </p:nvSpPr>
        <p:spPr>
          <a:xfrm>
            <a:off x="5413678" y="181305"/>
            <a:ext cx="6496495" cy="6487693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1262743" y="493485"/>
                </a:moveTo>
                <a:lnTo>
                  <a:pt x="6496495" y="0"/>
                </a:lnTo>
                <a:lnTo>
                  <a:pt x="5001524" y="6153865"/>
                </a:lnTo>
                <a:lnTo>
                  <a:pt x="0" y="6487693"/>
                </a:lnTo>
                <a:lnTo>
                  <a:pt x="1262743" y="493485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11">
            <a:extLst>
              <a:ext uri="{FF2B5EF4-FFF2-40B4-BE49-F238E27FC236}">
                <a16:creationId xmlns:a16="http://schemas.microsoft.com/office/drawing/2014/main" id="{5BFD4D02-7ED3-4C0E-9E9A-A7AE3BFBBD81}"/>
              </a:ext>
            </a:extLst>
          </p:cNvPr>
          <p:cNvSpPr/>
          <p:nvPr/>
        </p:nvSpPr>
        <p:spPr>
          <a:xfrm>
            <a:off x="5413678" y="186463"/>
            <a:ext cx="6496495" cy="6487693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857867 w 6496495"/>
              <a:gd name="connsiteY2" fmla="*/ 5413637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522514" y="1422399"/>
                </a:moveTo>
                <a:lnTo>
                  <a:pt x="6496495" y="0"/>
                </a:lnTo>
                <a:lnTo>
                  <a:pt x="5857867" y="5413637"/>
                </a:lnTo>
                <a:lnTo>
                  <a:pt x="0" y="6487693"/>
                </a:lnTo>
                <a:lnTo>
                  <a:pt x="522514" y="14223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D6865FC-111E-488E-93AA-B8AD61D7E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1" y="6081018"/>
            <a:ext cx="2653370" cy="34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88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EB9962-04A4-46D3-B9F2-4F1E8F0A6911}"/>
              </a:ext>
            </a:extLst>
          </p:cNvPr>
          <p:cNvSpPr txBox="1"/>
          <p:nvPr/>
        </p:nvSpPr>
        <p:spPr>
          <a:xfrm>
            <a:off x="308957" y="308810"/>
            <a:ext cx="54521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02 _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네이버 </a:t>
            </a:r>
            <a:r>
              <a:rPr lang="ko-KR" altLang="en-US" sz="20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워크플레이스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’s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전자결재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B05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결정사유</a:t>
            </a:r>
          </a:p>
        </p:txBody>
      </p:sp>
      <p:pic>
        <p:nvPicPr>
          <p:cNvPr id="9218" name="Picture 2" descr="https://naver.worksmobile.com/wp-content/uploads/2020/09/WORKSPLACE_image_3.png">
            <a:extLst>
              <a:ext uri="{FF2B5EF4-FFF2-40B4-BE49-F238E27FC236}">
                <a16:creationId xmlns:a16="http://schemas.microsoft.com/office/drawing/2014/main" id="{52B7E3DD-FFAB-4F97-9E5B-568619EE0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68" y="1632505"/>
            <a:ext cx="8893523" cy="482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0C067BB-714E-4EE4-A197-EF2B5337C6F1}"/>
              </a:ext>
            </a:extLst>
          </p:cNvPr>
          <p:cNvSpPr/>
          <p:nvPr/>
        </p:nvSpPr>
        <p:spPr>
          <a:xfrm>
            <a:off x="308957" y="984579"/>
            <a:ext cx="6962483" cy="62324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네이버에서 출시한 </a:t>
            </a:r>
            <a:r>
              <a:rPr lang="en-US" altLang="ko-KR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업무관리 시스템</a:t>
            </a:r>
            <a:r>
              <a:rPr lang="en-US" altLang="ko-KR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</a:t>
            </a:r>
            <a:r>
              <a:rPr lang="ko-KR" altLang="en-US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으로</a:t>
            </a:r>
            <a:endParaRPr lang="en-US" altLang="ko-KR" sz="16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①모바일 및 </a:t>
            </a:r>
            <a:r>
              <a:rPr lang="en-US" altLang="ko-KR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PC</a:t>
            </a:r>
            <a:r>
              <a:rPr lang="ko-KR" altLang="en-US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를 통한 접근성이 용이함</a:t>
            </a:r>
            <a:r>
              <a:rPr lang="en-US" altLang="ko-KR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6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②타사의 서비스보다 인터페이스 친숙도가 높음</a:t>
            </a:r>
            <a:endParaRPr lang="en-US" altLang="ko-KR" sz="16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E9B129B-2E42-40AF-95C3-8A203B02BF50}"/>
              </a:ext>
            </a:extLst>
          </p:cNvPr>
          <p:cNvSpPr/>
          <p:nvPr/>
        </p:nvSpPr>
        <p:spPr>
          <a:xfrm>
            <a:off x="10110924" y="1944452"/>
            <a:ext cx="1330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MOBILE</a:t>
            </a:r>
            <a:endParaRPr lang="ko-KR" altLang="en-US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90644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E6CC13-0116-45FE-B2CA-2BB8AAC93BC4}"/>
              </a:ext>
            </a:extLst>
          </p:cNvPr>
          <p:cNvSpPr txBox="1"/>
          <p:nvPr/>
        </p:nvSpPr>
        <p:spPr>
          <a:xfrm>
            <a:off x="233337" y="907643"/>
            <a:ext cx="5182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1. NAS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드라이브 증빙 업로드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3C1B04C-7195-4DB8-98F5-BFB325F75E1B}"/>
              </a:ext>
            </a:extLst>
          </p:cNvPr>
          <p:cNvSpPr/>
          <p:nvPr/>
        </p:nvSpPr>
        <p:spPr>
          <a:xfrm>
            <a:off x="5416166" y="1093499"/>
            <a:ext cx="37064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https://risne.direct.quickconnect.to:5001/#/signin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319EF0E-11A0-4922-92EF-9FB84691A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84" y="1650183"/>
            <a:ext cx="6882066" cy="10613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2031DA1-B9FB-4D41-8E68-AF4B523C1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2" y="3119479"/>
            <a:ext cx="3641203" cy="30440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4F2FC62-3A91-43BC-AEE2-85BA182EA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836" y="3119479"/>
            <a:ext cx="3669834" cy="30440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6D45D2D-247D-4167-878E-7D3828A6A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401" y="3119479"/>
            <a:ext cx="3673698" cy="30440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DEA83DEC-2BA2-48C7-BAD9-0875AF8722EA}"/>
              </a:ext>
            </a:extLst>
          </p:cNvPr>
          <p:cNvSpPr/>
          <p:nvPr/>
        </p:nvSpPr>
        <p:spPr>
          <a:xfrm>
            <a:off x="5177997" y="2325266"/>
            <a:ext cx="2175303" cy="3644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ADD36F0A-D680-48F1-8070-8286A79FA60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3345181" y="2689747"/>
            <a:ext cx="2920468" cy="1569833"/>
          </a:xfrm>
          <a:prstGeom prst="line">
            <a:avLst/>
          </a:pr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7E472F46-4B65-4665-B003-5DBAB100B52E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265649" y="2689747"/>
            <a:ext cx="470431" cy="1456706"/>
          </a:xfrm>
          <a:prstGeom prst="line">
            <a:avLst/>
          </a:pr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37406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9031ED-FA26-41F5-98C9-068E9B90A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9" y="1663667"/>
            <a:ext cx="5676191" cy="35192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92BDA97-37BB-420F-91D8-81B53AED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791" y="1663667"/>
            <a:ext cx="5388119" cy="29629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B0005E-4D0C-47FE-ADE9-3563DBC0EBFB}"/>
              </a:ext>
            </a:extLst>
          </p:cNvPr>
          <p:cNvSpPr txBox="1"/>
          <p:nvPr/>
        </p:nvSpPr>
        <p:spPr>
          <a:xfrm>
            <a:off x="233337" y="907643"/>
            <a:ext cx="4790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2. NAS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드라이브 폴더규칙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B70C3A2-4578-4EB1-B2BA-22DE34917AAD}"/>
              </a:ext>
            </a:extLst>
          </p:cNvPr>
          <p:cNvSpPr/>
          <p:nvPr/>
        </p:nvSpPr>
        <p:spPr>
          <a:xfrm>
            <a:off x="2086841" y="3184602"/>
            <a:ext cx="3383684" cy="170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F1D187F-DE21-49A7-9EC0-B0F5F15AD0FA}"/>
              </a:ext>
            </a:extLst>
          </p:cNvPr>
          <p:cNvCxnSpPr>
            <a:cxnSpLocks/>
          </p:cNvCxnSpPr>
          <p:nvPr/>
        </p:nvCxnSpPr>
        <p:spPr>
          <a:xfrm flipH="1">
            <a:off x="5470525" y="1668780"/>
            <a:ext cx="876935" cy="1515822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3ADA11A3-395B-4C4F-BC56-0517F3D4962E}"/>
              </a:ext>
            </a:extLst>
          </p:cNvPr>
          <p:cNvCxnSpPr>
            <a:cxnSpLocks/>
          </p:cNvCxnSpPr>
          <p:nvPr/>
        </p:nvCxnSpPr>
        <p:spPr>
          <a:xfrm flipH="1" flipV="1">
            <a:off x="5470525" y="3354635"/>
            <a:ext cx="922266" cy="127196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4171ED8-449A-4B9E-9E04-94A6CCCAAAD5}"/>
              </a:ext>
            </a:extLst>
          </p:cNvPr>
          <p:cNvSpPr txBox="1"/>
          <p:nvPr/>
        </p:nvSpPr>
        <p:spPr>
          <a:xfrm>
            <a:off x="6347460" y="4653145"/>
            <a:ext cx="411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드래그 앤 드롭으로 파일 제출 가능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</a:p>
          <a:p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증빙 자료 제출시 </a:t>
            </a:r>
            <a:r>
              <a:rPr lang="ko-KR" altLang="en-US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폴더명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규칙 준수</a:t>
            </a:r>
            <a:endParaRPr lang="en-US" altLang="ko-KR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2">
                  <a:lumMod val="10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2060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S 드라이브 업로드 영상- 1분">
            <a:hlinkClick r:id="" action="ppaction://media"/>
            <a:extLst>
              <a:ext uri="{FF2B5EF4-FFF2-40B4-BE49-F238E27FC236}">
                <a16:creationId xmlns:a16="http://schemas.microsoft.com/office/drawing/2014/main" id="{7CF6D60B-B265-4886-94B4-4E68AE8F5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066" y="826205"/>
            <a:ext cx="11533868" cy="56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6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1B4EC773-A194-497C-949F-3035744C633F}"/>
              </a:ext>
            </a:extLst>
          </p:cNvPr>
          <p:cNvSpPr/>
          <p:nvPr/>
        </p:nvSpPr>
        <p:spPr>
          <a:xfrm>
            <a:off x="-60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72000">
                <a:schemeClr val="bg1">
                  <a:lumMod val="85000"/>
                  <a:alpha val="70000"/>
                </a:schemeClr>
              </a:gs>
              <a:gs pos="43000">
                <a:schemeClr val="bg1"/>
              </a:gs>
              <a:gs pos="85000">
                <a:schemeClr val="bg1"/>
              </a:gs>
              <a:gs pos="1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0E7C391-F08B-47DA-B648-AA492622FFD6}"/>
              </a:ext>
            </a:extLst>
          </p:cNvPr>
          <p:cNvSpPr/>
          <p:nvPr/>
        </p:nvSpPr>
        <p:spPr>
          <a:xfrm>
            <a:off x="547031" y="630816"/>
            <a:ext cx="4278969" cy="2437560"/>
          </a:xfrm>
          <a:prstGeom prst="rect">
            <a:avLst/>
          </a:prstGeom>
        </p:spPr>
        <p:txBody>
          <a:bodyPr wrap="square" lIns="47991" tIns="47991" rIns="47991" bIns="47991">
            <a:spAutoFit/>
          </a:bodyPr>
          <a:lstStyle/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en-US" altLang="ko-KR" sz="4000" b="1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5.</a:t>
            </a: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ko-KR" altLang="en-US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지출가이드 및 제출서류 안내</a:t>
            </a:r>
            <a:endParaRPr lang="en-US" altLang="ko-KR" sz="4800" kern="0" spc="-1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6" name="모서리가 둥근 직사각형 10">
            <a:extLst>
              <a:ext uri="{FF2B5EF4-FFF2-40B4-BE49-F238E27FC236}">
                <a16:creationId xmlns:a16="http://schemas.microsoft.com/office/drawing/2014/main" id="{E7F0BE2F-31C8-4354-B7A8-20E32E77B888}"/>
              </a:ext>
            </a:extLst>
          </p:cNvPr>
          <p:cNvSpPr/>
          <p:nvPr/>
        </p:nvSpPr>
        <p:spPr>
          <a:xfrm rot="2700000">
            <a:off x="1510522" y="3928652"/>
            <a:ext cx="38775" cy="5591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B4D89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9" name="직사각형 11">
            <a:extLst>
              <a:ext uri="{FF2B5EF4-FFF2-40B4-BE49-F238E27FC236}">
                <a16:creationId xmlns:a16="http://schemas.microsoft.com/office/drawing/2014/main" id="{22ACD2B7-38BA-4149-B87A-902284224ECA}"/>
              </a:ext>
            </a:extLst>
          </p:cNvPr>
          <p:cNvSpPr/>
          <p:nvPr/>
        </p:nvSpPr>
        <p:spPr>
          <a:xfrm>
            <a:off x="4272305" y="630816"/>
            <a:ext cx="6456452" cy="6518582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1262743" y="493485"/>
                </a:moveTo>
                <a:lnTo>
                  <a:pt x="6496495" y="0"/>
                </a:lnTo>
                <a:lnTo>
                  <a:pt x="5001524" y="6153865"/>
                </a:lnTo>
                <a:lnTo>
                  <a:pt x="0" y="6487693"/>
                </a:lnTo>
                <a:lnTo>
                  <a:pt x="1262743" y="493485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4" descr="회계 배경 디자인, 계산자, 회계, 계산하다 배경 일러스트 및 사진 무료 다운로드 - Pngtree">
            <a:extLst>
              <a:ext uri="{FF2B5EF4-FFF2-40B4-BE49-F238E27FC236}">
                <a16:creationId xmlns:a16="http://schemas.microsoft.com/office/drawing/2014/main" id="{9DA35644-487A-49E8-A732-9D8C7901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396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11">
            <a:extLst>
              <a:ext uri="{FF2B5EF4-FFF2-40B4-BE49-F238E27FC236}">
                <a16:creationId xmlns:a16="http://schemas.microsoft.com/office/drawing/2014/main" id="{5BFD4D02-7ED3-4C0E-9E9A-A7AE3BFBBD81}"/>
              </a:ext>
            </a:extLst>
          </p:cNvPr>
          <p:cNvSpPr/>
          <p:nvPr/>
        </p:nvSpPr>
        <p:spPr>
          <a:xfrm>
            <a:off x="5610170" y="169709"/>
            <a:ext cx="6456452" cy="6518582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857867 w 6496495"/>
              <a:gd name="connsiteY2" fmla="*/ 5413637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522514" y="1422399"/>
                </a:moveTo>
                <a:lnTo>
                  <a:pt x="6496495" y="0"/>
                </a:lnTo>
                <a:lnTo>
                  <a:pt x="5857867" y="5413637"/>
                </a:lnTo>
                <a:lnTo>
                  <a:pt x="0" y="6487693"/>
                </a:lnTo>
                <a:lnTo>
                  <a:pt x="522514" y="14223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70D5481-9CA6-4435-8C98-9D0DD94D1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1" y="6081018"/>
            <a:ext cx="2653370" cy="34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099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B73272A-5994-4786-9487-4C4A26A7C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404" y="1492418"/>
            <a:ext cx="4782217" cy="5111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8FDBB-0469-4EEC-B19A-330977D298DF}"/>
              </a:ext>
            </a:extLst>
          </p:cNvPr>
          <p:cNvSpPr txBox="1"/>
          <p:nvPr/>
        </p:nvSpPr>
        <p:spPr>
          <a:xfrm>
            <a:off x="233337" y="907643"/>
            <a:ext cx="5347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지출가이드 및 제출서류 안내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0E9BD74-175B-4CD5-9434-8E7A9940E1F0}"/>
              </a:ext>
            </a:extLst>
          </p:cNvPr>
          <p:cNvSpPr/>
          <p:nvPr/>
        </p:nvSpPr>
        <p:spPr>
          <a:xfrm>
            <a:off x="4018130" y="1816939"/>
            <a:ext cx="722314" cy="41884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0F1493-A35B-4BE6-B060-B9B09E66BA45}"/>
              </a:ext>
            </a:extLst>
          </p:cNvPr>
          <p:cNvSpPr txBox="1"/>
          <p:nvPr/>
        </p:nvSpPr>
        <p:spPr>
          <a:xfrm>
            <a:off x="7242919" y="1652150"/>
            <a:ext cx="1571456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제공 서식 준수</a:t>
            </a:r>
            <a:endParaRPr lang="en-US" altLang="ko-KR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7E90C59-17AD-4D1B-963E-7DC749E1E951}"/>
              </a:ext>
            </a:extLst>
          </p:cNvPr>
          <p:cNvSpPr/>
          <p:nvPr/>
        </p:nvSpPr>
        <p:spPr>
          <a:xfrm>
            <a:off x="4770073" y="1855282"/>
            <a:ext cx="997538" cy="4150097"/>
          </a:xfrm>
          <a:prstGeom prst="rect">
            <a:avLst/>
          </a:prstGeom>
          <a:noFill/>
          <a:ln w="3810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D09F73A-4D27-468C-A191-2E197C791212}"/>
              </a:ext>
            </a:extLst>
          </p:cNvPr>
          <p:cNvGrpSpPr/>
          <p:nvPr/>
        </p:nvGrpSpPr>
        <p:grpSpPr>
          <a:xfrm>
            <a:off x="4740443" y="1816938"/>
            <a:ext cx="2463380" cy="1471857"/>
            <a:chOff x="4029959" y="2074722"/>
            <a:chExt cx="3536701" cy="1338050"/>
          </a:xfrm>
        </p:grpSpPr>
        <p:cxnSp>
          <p:nvCxnSpPr>
            <p:cNvPr id="6" name="직선 화살표 연결선 5">
              <a:extLst>
                <a:ext uri="{FF2B5EF4-FFF2-40B4-BE49-F238E27FC236}">
                  <a16:creationId xmlns:a16="http://schemas.microsoft.com/office/drawing/2014/main" id="{42DE9548-B92C-4EE2-8BA4-1FB779946743}"/>
                </a:ext>
              </a:extLst>
            </p:cNvPr>
            <p:cNvCxnSpPr>
              <a:cxnSpLocks/>
            </p:cNvCxnSpPr>
            <p:nvPr/>
          </p:nvCxnSpPr>
          <p:spPr>
            <a:xfrm>
              <a:off x="4029959" y="2074722"/>
              <a:ext cx="3452881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69C4FC01-C9B6-4C7D-95DE-3F41573D024C}"/>
                </a:ext>
              </a:extLst>
            </p:cNvPr>
            <p:cNvCxnSpPr>
              <a:cxnSpLocks/>
            </p:cNvCxnSpPr>
            <p:nvPr/>
          </p:nvCxnSpPr>
          <p:spPr>
            <a:xfrm>
              <a:off x="5504675" y="3412772"/>
              <a:ext cx="2061985" cy="0"/>
            </a:xfrm>
            <a:prstGeom prst="straightConnector1">
              <a:avLst/>
            </a:prstGeom>
            <a:noFill/>
            <a:ln w="38100">
              <a:solidFill>
                <a:srgbClr val="423FF2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6A274B3-D327-4211-8850-EF3E1F259797}"/>
              </a:ext>
            </a:extLst>
          </p:cNvPr>
          <p:cNvSpPr txBox="1"/>
          <p:nvPr/>
        </p:nvSpPr>
        <p:spPr>
          <a:xfrm>
            <a:off x="7242919" y="3118377"/>
            <a:ext cx="2682337" cy="71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금액 및 조건에 따른</a:t>
            </a:r>
            <a:b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필수서류 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생략 여부 확인</a:t>
            </a:r>
            <a:endParaRPr lang="en-US" altLang="ko-KR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D29D8E4-1034-4311-A44E-83F557DD41C0}"/>
              </a:ext>
            </a:extLst>
          </p:cNvPr>
          <p:cNvGrpSpPr/>
          <p:nvPr/>
        </p:nvGrpSpPr>
        <p:grpSpPr>
          <a:xfrm>
            <a:off x="7357999" y="4679087"/>
            <a:ext cx="3369968" cy="1326297"/>
            <a:chOff x="6218875" y="4234244"/>
            <a:chExt cx="3369968" cy="1326297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FF43D9A6-ECEF-4B79-B9E7-7EF8A06EF5A7}"/>
                </a:ext>
              </a:extLst>
            </p:cNvPr>
            <p:cNvSpPr/>
            <p:nvPr/>
          </p:nvSpPr>
          <p:spPr>
            <a:xfrm>
              <a:off x="6218875" y="4234244"/>
              <a:ext cx="3369968" cy="1326297"/>
            </a:xfrm>
            <a:prstGeom prst="roundRect">
              <a:avLst>
                <a:gd name="adj" fmla="val 2338"/>
              </a:avLst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28A17046-3532-4BB0-BB67-86454006EC14}"/>
                </a:ext>
              </a:extLst>
            </p:cNvPr>
            <p:cNvSpPr/>
            <p:nvPr/>
          </p:nvSpPr>
          <p:spPr>
            <a:xfrm>
              <a:off x="6285486" y="4358876"/>
              <a:ext cx="171296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ko-KR" altLang="en-US" sz="15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체크리스트 상세 설명</a:t>
              </a:r>
              <a:endPara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4542A2F3-E08D-44A3-B294-F7AB0C831162}"/>
                </a:ext>
              </a:extLst>
            </p:cNvPr>
            <p:cNvSpPr/>
            <p:nvPr/>
          </p:nvSpPr>
          <p:spPr>
            <a:xfrm>
              <a:off x="6404022" y="4643801"/>
              <a:ext cx="3184821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5100" indent="-165100">
                <a:spcAft>
                  <a:spcPts val="300"/>
                </a:spcAft>
                <a:buFont typeface="KoPub돋움체 Light" panose="02020603020101020101" pitchFamily="18" charset="-127"/>
                <a:buChar char="-"/>
              </a:pPr>
              <a:r>
                <a:rPr lang="ko-KR" altLang="en-US" sz="14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구비서류 제출 시</a:t>
              </a:r>
              <a:r>
                <a:rPr lang="en-US" altLang="ko-KR" sz="14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, </a:t>
              </a:r>
              <a:r>
                <a:rPr lang="ko-KR" altLang="en-US" sz="14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체크리스트 순서 준수 </a:t>
              </a:r>
              <a:endPara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65100" indent="-165100">
                <a:spcAft>
                  <a:spcPts val="300"/>
                </a:spcAft>
                <a:buFont typeface="KoPub돋움체 Light" panose="02020603020101020101" pitchFamily="18" charset="-127"/>
                <a:buChar char="-"/>
              </a:pPr>
              <a:r>
                <a:rPr lang="en-US" altLang="ko-KR" sz="14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“</a:t>
              </a:r>
              <a:r>
                <a:rPr lang="ko-KR" altLang="en-US" sz="1400" b="1" spc="-7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미기재</a:t>
              </a:r>
              <a:r>
                <a:rPr lang="en-US" altLang="ko-KR" sz="14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” </a:t>
              </a:r>
              <a:r>
                <a:rPr lang="ko-KR" altLang="en-US" sz="14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된 서식은 자유양식으로 구비</a:t>
              </a:r>
              <a:endPara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  <a:p>
              <a:pPr marL="165100" indent="-165100">
                <a:spcAft>
                  <a:spcPts val="300"/>
                </a:spcAft>
                <a:buFont typeface="KoPub돋움체 Light" panose="02020603020101020101" pitchFamily="18" charset="-127"/>
                <a:buChar char="-"/>
              </a:pPr>
              <a:r>
                <a:rPr lang="ko-KR" altLang="en-US" sz="1400" b="1" spc="-7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KoPub돋움체 Light" panose="02020603020101020101" pitchFamily="18" charset="-127"/>
                  <a:ea typeface="KoPub돋움체 Light" panose="02020603020101020101" pitchFamily="18" charset="-127"/>
                </a:rPr>
                <a:t>자체 점검을 통한 구비서류 누락 주의</a:t>
              </a:r>
              <a:endParaRPr lang="en-US" altLang="ko-KR" sz="14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4666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3648389B-29F6-4CCB-9D47-24D4AEE2B3DF}"/>
              </a:ext>
            </a:extLst>
          </p:cNvPr>
          <p:cNvSpPr/>
          <p:nvPr/>
        </p:nvSpPr>
        <p:spPr>
          <a:xfrm>
            <a:off x="8492276" y="1574488"/>
            <a:ext cx="2916183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연구비 지출 및 계약 체결 이전에</a:t>
            </a:r>
            <a:endParaRPr lang="en-US" altLang="ko-KR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주의사항 및 지적사항 확인 필수</a:t>
            </a:r>
            <a:endParaRPr lang="en-US" altLang="ko-KR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AFC899F8-35C1-4651-8F30-32B8FB3FD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776776"/>
              </p:ext>
            </p:extLst>
          </p:nvPr>
        </p:nvGraphicFramePr>
        <p:xfrm>
          <a:off x="668866" y="1574488"/>
          <a:ext cx="7535334" cy="3826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35334">
                  <a:extLst>
                    <a:ext uri="{9D8B030D-6E8A-4147-A177-3AD203B41FA5}">
                      <a16:colId xmlns:a16="http://schemas.microsoft.com/office/drawing/2014/main" val="401708162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300"/>
                        </a:spcAft>
                      </a:pPr>
                      <a:r>
                        <a:rPr lang="ko-KR" altLang="en-US" sz="1600" b="0" kern="0" spc="-1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주의사항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68514"/>
                  </a:ext>
                </a:extLst>
              </a:tr>
              <a:tr h="1980000">
                <a:tc>
                  <a:txBody>
                    <a:bodyPr/>
                    <a:lstStyle/>
                    <a:p>
                      <a:pPr marL="342900" lvl="0" indent="-177800" fontAlgn="base" latinLnBrk="1">
                        <a:spcAft>
                          <a:spcPts val="300"/>
                        </a:spcAft>
                        <a:buFont typeface="+mj-lt"/>
                        <a:buAutoNum type="arabicPeriod"/>
                        <a:tabLst>
                          <a:tab pos="182563" algn="l"/>
                        </a:tabLst>
                      </a:pP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카드매출전표를 증빙자료로 제출 시 반드시 실 사용자가 영수증 하단 여백에 자필 서명 또는 날인 필수</a:t>
                      </a:r>
                      <a:endParaRPr lang="en-US" altLang="ko-KR" sz="1400" kern="1200" dirty="0">
                        <a:ln>
                          <a:solidFill>
                            <a:srgbClr val="FF0000">
                              <a:alpha val="0"/>
                            </a:srgbClr>
                          </a:solidFill>
                        </a:ln>
                        <a:solidFill>
                          <a:schemeClr val="dk1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+mn-cs"/>
                      </a:endParaRPr>
                    </a:p>
                    <a:p>
                      <a:pPr marL="342900" lvl="0" indent="-177800" fontAlgn="base" latinLnBrk="1">
                        <a:spcAft>
                          <a:spcPts val="300"/>
                        </a:spcAft>
                        <a:buFont typeface="+mj-lt"/>
                        <a:buAutoNum type="arabicPeriod"/>
                        <a:tabLst>
                          <a:tab pos="182563" algn="l"/>
                        </a:tabLst>
                      </a:pP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과제추진과 관련 없는 물품의 구매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자산취득성 구매는 정산 불가</a:t>
                      </a:r>
                    </a:p>
                    <a:p>
                      <a:pPr marL="342900" lvl="0" indent="-177800" fontAlgn="base" latinLnBrk="1">
                        <a:spcAft>
                          <a:spcPts val="300"/>
                        </a:spcAft>
                        <a:buFont typeface="+mj-lt"/>
                        <a:buAutoNum type="arabicPeriod"/>
                        <a:tabLst>
                          <a:tab pos="182563" algn="l"/>
                        </a:tabLst>
                      </a:pP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카드사용은 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500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만원 이하만 가능하며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, 500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만원 초과는 본부 및 사업단의 승인 후 구매절차 진행</a:t>
                      </a:r>
                    </a:p>
                    <a:p>
                      <a:pPr marL="342900" lvl="0" indent="-177800" fontAlgn="base" latinLnBrk="1">
                        <a:spcAft>
                          <a:spcPts val="300"/>
                        </a:spcAft>
                        <a:buFont typeface="+mj-lt"/>
                        <a:buAutoNum type="arabicPeriod"/>
                        <a:tabLst>
                          <a:tab pos="182563" algn="l"/>
                        </a:tabLst>
                      </a:pPr>
                      <a:r>
                        <a:rPr lang="ko-KR" altLang="en-US" sz="1400" kern="1200" dirty="0" err="1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제조ㆍ구매ㆍ용역의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 비용이 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500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만원을 초과할 경우 “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RIS</a:t>
                      </a:r>
                      <a:r>
                        <a:rPr lang="ko-KR" altLang="en-US" sz="1400" kern="1200" dirty="0" err="1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에너지신산업사업단”의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 심의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-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승인 필</a:t>
                      </a:r>
                      <a:b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</a:b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※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사전품의의 </a:t>
                      </a:r>
                      <a:r>
                        <a:rPr lang="ko-KR" altLang="en-US" sz="1400" kern="1200" dirty="0" err="1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최종결재자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 “</a:t>
                      </a:r>
                      <a:r>
                        <a:rPr lang="ko-KR" altLang="en-US" sz="1400" kern="1200" dirty="0" err="1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에너지신산업사업단장”으로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 위치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. </a:t>
                      </a:r>
                      <a:b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</a:b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Ex. </a:t>
                      </a:r>
                      <a:r>
                        <a:rPr lang="ko-KR" altLang="en-US" sz="1400" kern="1200" dirty="0" err="1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기안자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– 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검토자 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– 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과제책임자 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– </a:t>
                      </a:r>
                      <a:r>
                        <a:rPr lang="ko-KR" altLang="en-US" sz="1400" kern="1200" dirty="0" err="1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에너지신산업사업단장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rgbClr val="423FF2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 </a:t>
                      </a:r>
                    </a:p>
                    <a:p>
                      <a:pPr marL="342900" lvl="0" indent="-177800" fontAlgn="base" latinLnBrk="1">
                        <a:spcAft>
                          <a:spcPts val="300"/>
                        </a:spcAft>
                        <a:buFont typeface="+mj-lt"/>
                        <a:buAutoNum type="arabicPeriod"/>
                        <a:tabLst>
                          <a:tab pos="182563" algn="l"/>
                        </a:tabLst>
                      </a:pP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국세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/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지방세 완납증명서</a:t>
                      </a: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, 4</a:t>
                      </a:r>
                      <a:r>
                        <a:rPr lang="ko-KR" altLang="en-US" sz="1400" kern="1200" dirty="0" err="1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대보험완납증명서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 유효기간 확인 필수</a:t>
                      </a:r>
                    </a:p>
                  </a:txBody>
                  <a:tcPr marL="9525" marR="9525" marT="108000" marB="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9776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>
                        <a:spcAft>
                          <a:spcPts val="300"/>
                        </a:spcAft>
                      </a:pPr>
                      <a:r>
                        <a:rPr lang="ko-KR" altLang="en-US" sz="1600" b="1" kern="0" spc="-1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주요지적사항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966112"/>
                  </a:ext>
                </a:extLst>
              </a:tr>
              <a:tr h="865125">
                <a:tc>
                  <a:txBody>
                    <a:bodyPr/>
                    <a:lstStyle/>
                    <a:p>
                      <a:pPr marL="342900" lvl="0" indent="-177800" algn="l" defTabSz="914400" rtl="0" eaLnBrk="1" fontAlgn="base" latinLnBrk="1" hangingPunct="1">
                        <a:spcAft>
                          <a:spcPts val="300"/>
                        </a:spcAft>
                        <a:buFont typeface="+mj-lt"/>
                        <a:buAutoNum type="arabicPeriod"/>
                        <a:tabLst>
                          <a:tab pos="182563" algn="l"/>
                        </a:tabLst>
                      </a:pPr>
                      <a:r>
                        <a:rPr lang="en-US" altLang="ko-KR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500</a:t>
                      </a: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만원 초과 구입시 대학교육혁신본부 및 사업단 담당자에게 구매요청 필수</a:t>
                      </a:r>
                    </a:p>
                    <a:p>
                      <a:pPr marL="342900" lvl="0" indent="-177800" algn="l" defTabSz="914400" rtl="0" eaLnBrk="1" fontAlgn="base" latinLnBrk="1" hangingPunct="1">
                        <a:spcAft>
                          <a:spcPts val="300"/>
                        </a:spcAft>
                        <a:buFont typeface="+mj-lt"/>
                        <a:buAutoNum type="arabicPeriod"/>
                        <a:tabLst>
                          <a:tab pos="182563" algn="l"/>
                        </a:tabLst>
                      </a:pP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사후 품의 주의</a:t>
                      </a:r>
                    </a:p>
                    <a:p>
                      <a:pPr marL="342900" lvl="0" indent="-177800" algn="l" defTabSz="914400" rtl="0" eaLnBrk="1" fontAlgn="base" latinLnBrk="1" hangingPunct="1">
                        <a:spcAft>
                          <a:spcPts val="300"/>
                        </a:spcAft>
                        <a:buFont typeface="+mj-lt"/>
                        <a:buAutoNum type="arabicPeriod"/>
                        <a:tabLst>
                          <a:tab pos="182563" algn="l"/>
                        </a:tabLst>
                      </a:pPr>
                      <a:r>
                        <a:rPr lang="ko-KR" altLang="en-US" sz="1400" kern="1200" dirty="0">
                          <a:ln>
                            <a:solidFill>
                              <a:srgbClr val="FF0000">
                                <a:alpha val="0"/>
                              </a:srgbClr>
                            </a:solidFill>
                          </a:ln>
                          <a:solidFill>
                            <a:schemeClr val="dk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구비서류 누락 주의</a:t>
                      </a:r>
                    </a:p>
                    <a:p>
                      <a:pPr marL="0" algn="ctr" defTabSz="914400" rtl="0" eaLnBrk="1" fontAlgn="ctr" latinLnBrk="1" hangingPunct="1">
                        <a:spcAft>
                          <a:spcPts val="300"/>
                        </a:spcAft>
                      </a:pPr>
                      <a:endParaRPr lang="ko-KR" altLang="en-US" sz="1500" kern="0" spc="-100" dirty="0">
                        <a:ln>
                          <a:solidFill>
                            <a:srgbClr val="FF0000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9525" marR="0" marT="144000" marB="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380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558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5DDF07-7C56-433A-B242-86AC5CCA174E}"/>
              </a:ext>
            </a:extLst>
          </p:cNvPr>
          <p:cNvSpPr txBox="1"/>
          <p:nvPr/>
        </p:nvSpPr>
        <p:spPr>
          <a:xfrm>
            <a:off x="233337" y="907643"/>
            <a:ext cx="403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24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2. </a:t>
            </a:r>
            <a:r>
              <a:rPr lang="ko-KR" altLang="en-US" sz="24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지출 세목별 체크리스트 매칭</a:t>
            </a:r>
            <a:endParaRPr lang="en-US" altLang="ko-KR" sz="24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68210397-031F-4B9D-A007-65CCC710A2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9329" y="1468315"/>
          <a:ext cx="6216138" cy="49940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716931843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50975380"/>
                    </a:ext>
                  </a:extLst>
                </a:gridCol>
                <a:gridCol w="3120138">
                  <a:extLst>
                    <a:ext uri="{9D8B030D-6E8A-4147-A177-3AD203B41FA5}">
                      <a16:colId xmlns:a16="http://schemas.microsoft.com/office/drawing/2014/main" val="775257832"/>
                    </a:ext>
                  </a:extLst>
                </a:gridCol>
              </a:tblGrid>
              <a:tr h="275319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목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세세목</a:t>
                      </a:r>
                      <a:endParaRPr lang="ko-KR" altLang="en-US" sz="14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지출가이드 매칭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08925"/>
                  </a:ext>
                </a:extLst>
              </a:tr>
              <a:tr h="237048">
                <a:tc rowSpan="14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기타교육운영비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재료비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4.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재료비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008742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출장비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국내외출장비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36236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연구인력지원비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학회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세미나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10.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학회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세미나 참가비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741978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식대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다과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2.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회의비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789721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임차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7-1. </a:t>
                      </a:r>
                      <a:r>
                        <a:rPr lang="ko-KR" altLang="en-US" sz="12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임차비</a:t>
                      </a:r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939722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전문가활용비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전문가활용비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자문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심사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강사료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132819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사무용품비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소모품비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151073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연구개발서비스활용비</a:t>
                      </a:r>
                      <a:r>
                        <a:rPr lang="en-US" altLang="ko-KR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용역</a:t>
                      </a:r>
                      <a:r>
                        <a:rPr lang="en-US" altLang="ko-KR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용역비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시제품제작비 포함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183839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소프트웨어활용비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9-2.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기자재 및 장비구축비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무형자산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SW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등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831258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연구장비임차비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7-1. </a:t>
                      </a:r>
                      <a:r>
                        <a:rPr lang="ko-KR" altLang="en-US" sz="12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임차비</a:t>
                      </a:r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880539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시설장비유지보수비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용역비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시제품제작비 포함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912395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기술도입비</a:t>
                      </a:r>
                      <a:r>
                        <a:rPr lang="en-US" altLang="ko-KR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시험분석</a:t>
                      </a:r>
                      <a:r>
                        <a:rPr lang="en-US" altLang="ko-KR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시험분석비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415060"/>
                  </a:ext>
                </a:extLst>
              </a:tr>
              <a:tr h="237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지식재산창출비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11. </a:t>
                      </a:r>
                      <a:r>
                        <a:rPr lang="ko-KR" altLang="en-US" sz="12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지식재산창출활동비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선행기술조사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출원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등록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946247"/>
                  </a:ext>
                </a:extLst>
              </a:tr>
              <a:tr h="6963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그 밖의 비용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소모품비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사무용품비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인쇄비 등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  <a:b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7-2.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버스임차비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12.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도서구입비</a:t>
                      </a:r>
                      <a:b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13.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일용임금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학생보조인력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14.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수수료 납부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987177"/>
                  </a:ext>
                </a:extLst>
              </a:tr>
              <a:tr h="237048">
                <a:tc rowSpan="2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집기비품취득</a:t>
                      </a:r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해당연구에 필요한기기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9.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기자재 및 장비구축비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560937"/>
                  </a:ext>
                </a:extLst>
              </a:tr>
              <a:tr h="4666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연구환경유지비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용역비</a:t>
                      </a:r>
                      <a:b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9.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기자재 및 장비구축비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63839"/>
                  </a:ext>
                </a:extLst>
              </a:tr>
              <a:tr h="237048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기계기구취득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시설장비구입설치비</a:t>
                      </a:r>
                    </a:p>
                  </a:txBody>
                  <a:tcPr marL="5902" marR="5902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9.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기자재 및 장비구축비</a:t>
                      </a:r>
                    </a:p>
                  </a:txBody>
                  <a:tcPr marL="72000" marR="72000" marT="5902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070287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CF9E3DEE-C175-41B2-9C79-90F3C022F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955" y="1026156"/>
            <a:ext cx="3069288" cy="54362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C501A321-ED33-40B1-85F8-ED7330F0478C}"/>
              </a:ext>
            </a:extLst>
          </p:cNvPr>
          <p:cNvSpPr/>
          <p:nvPr/>
        </p:nvSpPr>
        <p:spPr>
          <a:xfrm>
            <a:off x="3791857" y="1443345"/>
            <a:ext cx="3139150" cy="5043981"/>
          </a:xfrm>
          <a:prstGeom prst="rect">
            <a:avLst/>
          </a:prstGeom>
          <a:noFill/>
          <a:ln w="34925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DF2C3AC7-E0E3-4B27-A036-6152F9167415}"/>
              </a:ext>
            </a:extLst>
          </p:cNvPr>
          <p:cNvSpPr/>
          <p:nvPr/>
        </p:nvSpPr>
        <p:spPr>
          <a:xfrm>
            <a:off x="6942213" y="3462008"/>
            <a:ext cx="484870" cy="564495"/>
          </a:xfrm>
          <a:prstGeom prst="rightArrow">
            <a:avLst/>
          </a:prstGeom>
          <a:solidFill>
            <a:srgbClr val="423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왼쪽 중괄호 11">
            <a:extLst>
              <a:ext uri="{FF2B5EF4-FFF2-40B4-BE49-F238E27FC236}">
                <a16:creationId xmlns:a16="http://schemas.microsoft.com/office/drawing/2014/main" id="{96B40456-5795-4F82-A72C-4AA6D5FD1B6D}"/>
              </a:ext>
            </a:extLst>
          </p:cNvPr>
          <p:cNvSpPr/>
          <p:nvPr/>
        </p:nvSpPr>
        <p:spPr>
          <a:xfrm>
            <a:off x="7920380" y="1026156"/>
            <a:ext cx="221297" cy="5436200"/>
          </a:xfrm>
          <a:prstGeom prst="leftBrace">
            <a:avLst>
              <a:gd name="adj1" fmla="val 119580"/>
              <a:gd name="adj2" fmla="val 50000"/>
            </a:avLst>
          </a:prstGeom>
          <a:ln w="15875" cap="rnd">
            <a:solidFill>
              <a:srgbClr val="423FF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7227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2B1B06-6576-4F1F-8F4C-D2D7A116258E}"/>
              </a:ext>
            </a:extLst>
          </p:cNvPr>
          <p:cNvSpPr txBox="1"/>
          <p:nvPr/>
        </p:nvSpPr>
        <p:spPr>
          <a:xfrm>
            <a:off x="233337" y="907643"/>
            <a:ext cx="3831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</a:t>
            </a:r>
            <a:r>
              <a:rPr lang="en-US" altLang="ko-KR" sz="3200" kern="0" spc="-15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지출 계정과목 설명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5DC86A9-531D-4223-937D-9B1B673712A0}"/>
              </a:ext>
            </a:extLst>
          </p:cNvPr>
          <p:cNvSpPr/>
          <p:nvPr/>
        </p:nvSpPr>
        <p:spPr>
          <a:xfrm>
            <a:off x="539084" y="2178553"/>
            <a:ext cx="4106727" cy="3970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1.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인건비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91DFDA5-7D32-426A-94EF-5CF5F300255F}"/>
              </a:ext>
            </a:extLst>
          </p:cNvPr>
          <p:cNvSpPr/>
          <p:nvPr/>
        </p:nvSpPr>
        <p:spPr>
          <a:xfrm>
            <a:off x="539084" y="2713248"/>
            <a:ext cx="4106727" cy="3970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2.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장학금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F95EB6-C0BD-4135-AFBB-3844053AAFB7}"/>
              </a:ext>
            </a:extLst>
          </p:cNvPr>
          <p:cNvSpPr/>
          <p:nvPr/>
        </p:nvSpPr>
        <p:spPr>
          <a:xfrm>
            <a:off x="539084" y="3247943"/>
            <a:ext cx="4106727" cy="397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3.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교육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·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프로그램 개발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·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운영비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2889636-602D-4391-B753-B2E7C7A76945}"/>
              </a:ext>
            </a:extLst>
          </p:cNvPr>
          <p:cNvSpPr/>
          <p:nvPr/>
        </p:nvSpPr>
        <p:spPr>
          <a:xfrm>
            <a:off x="539084" y="3782637"/>
            <a:ext cx="4106727" cy="397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4.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교육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·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환경개선비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63CB1B4-3981-46C7-A527-5D6B1FB3FB84}"/>
              </a:ext>
            </a:extLst>
          </p:cNvPr>
          <p:cNvSpPr/>
          <p:nvPr/>
        </p:nvSpPr>
        <p:spPr>
          <a:xfrm>
            <a:off x="539084" y="4317332"/>
            <a:ext cx="4106727" cy="397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/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5.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실험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·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실습장비 실험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·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실습장비 및 기자재 구입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·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운영비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29CD0EB-762D-4E02-9803-092C7775F9CF}"/>
              </a:ext>
            </a:extLst>
          </p:cNvPr>
          <p:cNvSpPr/>
          <p:nvPr/>
        </p:nvSpPr>
        <p:spPr>
          <a:xfrm>
            <a:off x="539084" y="5386722"/>
            <a:ext cx="4106727" cy="397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/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7.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성과활용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·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확산지원비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6E970BE-50C0-4BD9-A8B4-830DF6AF543E}"/>
              </a:ext>
            </a:extLst>
          </p:cNvPr>
          <p:cNvSpPr/>
          <p:nvPr/>
        </p:nvSpPr>
        <p:spPr>
          <a:xfrm>
            <a:off x="539084" y="4852027"/>
            <a:ext cx="4106727" cy="397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/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6.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기업지원</a:t>
            </a:r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·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협력 활동비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10120B5-8443-49E2-B6C6-79C99D3C3B14}"/>
              </a:ext>
            </a:extLst>
          </p:cNvPr>
          <p:cNvSpPr/>
          <p:nvPr/>
        </p:nvSpPr>
        <p:spPr>
          <a:xfrm>
            <a:off x="539084" y="5921416"/>
            <a:ext cx="4106727" cy="3970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8. </a:t>
            </a:r>
            <a:r>
              <a:rPr lang="ko-KR" altLang="en-US" sz="1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그 밖의 사업운영 경비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FC80F-8894-4F70-990B-B1025C41C30F}"/>
              </a:ext>
            </a:extLst>
          </p:cNvPr>
          <p:cNvSpPr txBox="1"/>
          <p:nvPr/>
        </p:nvSpPr>
        <p:spPr>
          <a:xfrm>
            <a:off x="1375607" y="1688758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RIS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사업 </a:t>
            </a:r>
            <a:r>
              <a:rPr lang="ko-KR" altLang="en-US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연구재단비목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8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</a:t>
            </a:r>
            <a:endParaRPr lang="en-US" altLang="ko-KR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4A9F635-AF57-4667-AB71-7F2F87ECF573}"/>
              </a:ext>
            </a:extLst>
          </p:cNvPr>
          <p:cNvGrpSpPr/>
          <p:nvPr/>
        </p:nvGrpSpPr>
        <p:grpSpPr>
          <a:xfrm>
            <a:off x="5153857" y="4004441"/>
            <a:ext cx="508566" cy="508566"/>
            <a:chOff x="5153857" y="4004441"/>
            <a:chExt cx="508566" cy="50856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A00D00DE-A0C7-4876-AA75-6361AA1A4E06}"/>
                </a:ext>
              </a:extLst>
            </p:cNvPr>
            <p:cNvSpPr/>
            <p:nvPr/>
          </p:nvSpPr>
          <p:spPr>
            <a:xfrm rot="2700000">
              <a:off x="5361639" y="4004441"/>
              <a:ext cx="93002" cy="5085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944E1B86-8755-43E5-BCBB-94F631FB208B}"/>
                </a:ext>
              </a:extLst>
            </p:cNvPr>
            <p:cNvSpPr/>
            <p:nvPr/>
          </p:nvSpPr>
          <p:spPr>
            <a:xfrm rot="8100000">
              <a:off x="5361639" y="4004441"/>
              <a:ext cx="93002" cy="50856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8FB519AA-CC92-4756-A40B-B1349CFF533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18201" y="2178553"/>
          <a:ext cx="5943603" cy="41398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1201">
                  <a:extLst>
                    <a:ext uri="{9D8B030D-6E8A-4147-A177-3AD203B41FA5}">
                      <a16:colId xmlns:a16="http://schemas.microsoft.com/office/drawing/2014/main" val="3808507270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4246014767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1479272767"/>
                    </a:ext>
                  </a:extLst>
                </a:gridCol>
              </a:tblGrid>
              <a:tr h="24702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목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세세목</a:t>
                      </a:r>
                      <a:endParaRPr lang="ko-KR" altLang="en-US" sz="14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265935"/>
                  </a:ext>
                </a:extLst>
              </a:tr>
              <a:tr h="2124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실험실습비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재료비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사무용품비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393038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출장비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연구개발서비스활용비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용역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126158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연구인력지원비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학회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세미나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소프트웨어활용비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122985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식대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다과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연구장비임차비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659816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임차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시설장비유지보수비</a:t>
                      </a:r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972572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전문가활용비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그 밖의 비용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891234"/>
                  </a:ext>
                </a:extLst>
              </a:tr>
              <a:tr h="212425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기타교육운영비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소과제활동비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사무용품비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189936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혁신인재지원금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연구개발서비스활용비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용역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744618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재료비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소프트웨어활용비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739239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출장비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연구장비임차비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539226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연구인력지원비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학회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세미나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시설장비유지보수비</a:t>
                      </a:r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385888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식대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다과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기술도입비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시험분석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384071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임차</a:t>
                      </a:r>
                      <a:r>
                        <a:rPr lang="en-US" altLang="ko-KR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지식재산창출비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038469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전문가활용비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그 밖의 비용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308009"/>
                  </a:ext>
                </a:extLst>
              </a:tr>
              <a:tr h="2124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집기비품취득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해당연구에 필요한기기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862558"/>
                  </a:ext>
                </a:extLst>
              </a:tr>
              <a:tr h="2124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연구환경유지비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145790"/>
                  </a:ext>
                </a:extLst>
              </a:tr>
              <a:tr h="24702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기계기구취득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시설장비구입설치비</a:t>
                      </a:r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661836"/>
                  </a:ext>
                </a:extLst>
              </a:tr>
              <a:tr h="24702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기타운영외비용</a:t>
                      </a:r>
                      <a:endParaRPr lang="ko-KR" altLang="en-US" sz="14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간접비</a:t>
                      </a: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2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4259" marR="4259" marT="4259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241964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784AE8AD-338A-4983-A821-5D8C41C38D4C}"/>
              </a:ext>
            </a:extLst>
          </p:cNvPr>
          <p:cNvSpPr txBox="1"/>
          <p:nvPr/>
        </p:nvSpPr>
        <p:spPr>
          <a:xfrm>
            <a:off x="8106208" y="1688758"/>
            <a:ext cx="198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산학협력단 목 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 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세목</a:t>
            </a:r>
            <a:endParaRPr lang="en-US" altLang="ko-KR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38963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6CDE2C0-5F38-4A22-B4FA-24E189E0F18C}"/>
              </a:ext>
            </a:extLst>
          </p:cNvPr>
          <p:cNvSpPr/>
          <p:nvPr/>
        </p:nvSpPr>
        <p:spPr>
          <a:xfrm>
            <a:off x="691271" y="2345108"/>
            <a:ext cx="10809459" cy="2458200"/>
          </a:xfrm>
          <a:prstGeom prst="roundRect">
            <a:avLst>
              <a:gd name="adj" fmla="val 1290"/>
            </a:avLst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endParaRPr lang="en-US" altLang="ko-KR" sz="2200" spc="-5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5EA2FAE-590E-4877-82ED-47190C4BD968}"/>
              </a:ext>
            </a:extLst>
          </p:cNvPr>
          <p:cNvGrpSpPr/>
          <p:nvPr/>
        </p:nvGrpSpPr>
        <p:grpSpPr>
          <a:xfrm>
            <a:off x="1282614" y="2559888"/>
            <a:ext cx="9626772" cy="2028640"/>
            <a:chOff x="4326937" y="1533251"/>
            <a:chExt cx="7518075" cy="2010924"/>
          </a:xfrm>
        </p:grpSpPr>
        <p:sp>
          <p:nvSpPr>
            <p:cNvPr id="11" name="슬라이드 번호 개체 틀 3">
              <a:extLst>
                <a:ext uri="{FF2B5EF4-FFF2-40B4-BE49-F238E27FC236}">
                  <a16:creationId xmlns:a16="http://schemas.microsoft.com/office/drawing/2014/main" id="{91554342-5BC3-4F38-B128-9BA7CA7C97EE}"/>
                </a:ext>
              </a:extLst>
            </p:cNvPr>
            <p:cNvSpPr txBox="1">
              <a:spLocks/>
            </p:cNvSpPr>
            <p:nvPr/>
          </p:nvSpPr>
          <p:spPr>
            <a:xfrm>
              <a:off x="11002841" y="2825510"/>
              <a:ext cx="284384" cy="199397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tIns="0" bIns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kern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521D72-CFBF-4DA7-A464-99BF6E4050B9}"/>
                </a:ext>
              </a:extLst>
            </p:cNvPr>
            <p:cNvSpPr txBox="1"/>
            <p:nvPr/>
          </p:nvSpPr>
          <p:spPr>
            <a:xfrm>
              <a:off x="11010966" y="2777541"/>
              <a:ext cx="271153" cy="290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fld id="{5F0C7014-C912-4499-89AE-88ABBD0E6709}" type="slidenum">
                <a:rPr lang="ko-KR" altLang="en-US" sz="1200" smtClean="0">
                  <a:ln>
                    <a:solidFill>
                      <a:srgbClr val="00B0F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pPr algn="ctr"/>
                <a:t>58</a:t>
              </a:fld>
              <a:endParaRPr lang="ko-KR" altLang="en-US" sz="1200" dirty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404416C8-771C-41E1-8298-06CFBD9FC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37" y="1547433"/>
              <a:ext cx="7518075" cy="1996742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AA3A160-2562-48DB-A226-60AB3E392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7416" y="1533251"/>
              <a:ext cx="2087596" cy="1706124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563CFEE2-D994-4AAD-91B8-51C6E8605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38" y="1581157"/>
              <a:ext cx="2176285" cy="1593844"/>
            </a:xfrm>
            <a:prstGeom prst="rect">
              <a:avLst/>
            </a:prstGeom>
          </p:spPr>
        </p:pic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98C9398-17E5-44CC-AAAF-CFDBF64D4506}"/>
              </a:ext>
            </a:extLst>
          </p:cNvPr>
          <p:cNvSpPr/>
          <p:nvPr/>
        </p:nvSpPr>
        <p:spPr>
          <a:xfrm>
            <a:off x="1237446" y="2264379"/>
            <a:ext cx="2843146" cy="2658290"/>
          </a:xfrm>
          <a:prstGeom prst="rect">
            <a:avLst/>
          </a:prstGeom>
          <a:noFill/>
          <a:ln w="22225"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F4FA6-B0A7-4DFC-9121-513AFEF8EA81}"/>
              </a:ext>
            </a:extLst>
          </p:cNvPr>
          <p:cNvSpPr txBox="1"/>
          <p:nvPr/>
        </p:nvSpPr>
        <p:spPr>
          <a:xfrm>
            <a:off x="1467032" y="5000871"/>
            <a:ext cx="2383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4343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지출비목</a:t>
            </a:r>
            <a:r>
              <a:rPr lang="ko-KR" altLang="en-US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4343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4343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</a:t>
            </a:r>
          </a:p>
          <a:p>
            <a:pPr algn="ctr"/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연구재단 비목</a:t>
            </a:r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 </a:t>
            </a:r>
            <a:r>
              <a:rPr lang="ko-KR" altLang="en-US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中 </a:t>
            </a:r>
            <a:r>
              <a:rPr lang="ko-KR" altLang="en-US" sz="20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택</a:t>
            </a:r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endParaRPr lang="en-US" altLang="ko-KR" sz="16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711FFE6-5D32-4D21-85A2-5B6CE24DED2F}"/>
              </a:ext>
            </a:extLst>
          </p:cNvPr>
          <p:cNvSpPr/>
          <p:nvPr/>
        </p:nvSpPr>
        <p:spPr>
          <a:xfrm>
            <a:off x="4702907" y="2264379"/>
            <a:ext cx="2843146" cy="2658290"/>
          </a:xfrm>
          <a:prstGeom prst="rect">
            <a:avLst/>
          </a:prstGeom>
          <a:noFill/>
          <a:ln w="22225"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F20FFA-6579-45D9-B783-8DEA1C957899}"/>
              </a:ext>
            </a:extLst>
          </p:cNvPr>
          <p:cNvSpPr txBox="1"/>
          <p:nvPr/>
        </p:nvSpPr>
        <p:spPr>
          <a:xfrm>
            <a:off x="5038286" y="5000871"/>
            <a:ext cx="2172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4343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지출세목 </a:t>
            </a:r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4343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</a:t>
            </a:r>
          </a:p>
          <a:p>
            <a:pPr algn="ctr"/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20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산단회계</a:t>
            </a:r>
            <a:r>
              <a:rPr lang="ko-KR" altLang="en-US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목</a:t>
            </a:r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 </a:t>
            </a:r>
            <a:r>
              <a:rPr lang="ko-KR" altLang="en-US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中 </a:t>
            </a:r>
            <a:r>
              <a:rPr lang="ko-KR" altLang="en-US" sz="20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택</a:t>
            </a:r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endParaRPr lang="en-US" altLang="ko-KR" sz="16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5E26E5-E785-4818-8F44-7C1B5657CB97}"/>
              </a:ext>
            </a:extLst>
          </p:cNvPr>
          <p:cNvSpPr txBox="1"/>
          <p:nvPr/>
        </p:nvSpPr>
        <p:spPr>
          <a:xfrm>
            <a:off x="8419601" y="5000871"/>
            <a:ext cx="2595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4343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세세목</a:t>
            </a:r>
            <a:r>
              <a:rPr lang="ko-KR" altLang="en-US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4343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FF4343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</a:t>
            </a:r>
          </a:p>
          <a:p>
            <a:pPr algn="ctr"/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20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산단회계</a:t>
            </a:r>
            <a:r>
              <a:rPr lang="ko-KR" altLang="en-US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20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세세목</a:t>
            </a:r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 </a:t>
            </a:r>
            <a:r>
              <a:rPr lang="ko-KR" altLang="en-US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中 </a:t>
            </a:r>
            <a:r>
              <a:rPr lang="ko-KR" altLang="en-US" sz="20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택</a:t>
            </a:r>
            <a:r>
              <a:rPr lang="en-US" altLang="ko-KR" sz="20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endParaRPr lang="en-US" altLang="ko-KR" sz="16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2B96FE2-8102-40D8-A2D2-6D9CE07AD094}"/>
              </a:ext>
            </a:extLst>
          </p:cNvPr>
          <p:cNvSpPr/>
          <p:nvPr/>
        </p:nvSpPr>
        <p:spPr>
          <a:xfrm>
            <a:off x="8143274" y="2264379"/>
            <a:ext cx="2843146" cy="2658290"/>
          </a:xfrm>
          <a:prstGeom prst="rect">
            <a:avLst/>
          </a:prstGeom>
          <a:noFill/>
          <a:ln w="22225">
            <a:solidFill>
              <a:srgbClr val="FF43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657795-C3CF-4ABA-86C0-FBAA169BEB58}"/>
              </a:ext>
            </a:extLst>
          </p:cNvPr>
          <p:cNvSpPr txBox="1"/>
          <p:nvPr/>
        </p:nvSpPr>
        <p:spPr>
          <a:xfrm>
            <a:off x="659256" y="5969517"/>
            <a:ext cx="10873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Ex. </a:t>
            </a:r>
            <a:r>
              <a:rPr lang="ko-KR" altLang="en-US" sz="28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계정과목 </a:t>
            </a:r>
            <a:r>
              <a:rPr lang="en-US" altLang="ko-KR" sz="28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28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성과활용ㆍ확산</a:t>
            </a:r>
            <a:r>
              <a:rPr lang="ko-KR" altLang="en-US" sz="28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지원비 </a:t>
            </a:r>
            <a:r>
              <a:rPr lang="en-US" altLang="ko-KR" sz="28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 </a:t>
            </a:r>
            <a:r>
              <a:rPr lang="ko-KR" altLang="en-US" sz="28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기타교육운영비 </a:t>
            </a:r>
            <a:r>
              <a:rPr lang="en-US" altLang="ko-KR" sz="28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 </a:t>
            </a:r>
            <a:r>
              <a:rPr lang="ko-KR" altLang="en-US" sz="28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지식재산창출활동비</a:t>
            </a:r>
            <a:endParaRPr lang="ko-KR" altLang="en-US" sz="28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6AB557A2-DF78-4858-9D77-280FA79E2D80}"/>
              </a:ext>
            </a:extLst>
          </p:cNvPr>
          <p:cNvCxnSpPr/>
          <p:nvPr/>
        </p:nvCxnSpPr>
        <p:spPr>
          <a:xfrm>
            <a:off x="455878" y="5824411"/>
            <a:ext cx="11280244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F7637A2-C30C-4B62-B727-70E380150F73}"/>
              </a:ext>
            </a:extLst>
          </p:cNvPr>
          <p:cNvSpPr txBox="1"/>
          <p:nvPr/>
        </p:nvSpPr>
        <p:spPr>
          <a:xfrm>
            <a:off x="233337" y="907643"/>
            <a:ext cx="3741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4.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계정과목 </a:t>
            </a:r>
            <a:r>
              <a:rPr lang="ko-KR" altLang="en-US" sz="3200" kern="0" spc="-150" dirty="0" err="1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작성예시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0977D3D-1A62-4F1F-A46E-D79AEF155414}"/>
              </a:ext>
            </a:extLst>
          </p:cNvPr>
          <p:cNvSpPr/>
          <p:nvPr/>
        </p:nvSpPr>
        <p:spPr>
          <a:xfrm>
            <a:off x="3321843" y="1685037"/>
            <a:ext cx="5548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&lt; </a:t>
            </a:r>
            <a:r>
              <a:rPr lang="ko-KR" altLang="en-US" sz="2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네이버 </a:t>
            </a:r>
            <a:r>
              <a:rPr lang="ko-KR" altLang="en-US" sz="24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웍스</a:t>
            </a:r>
            <a:r>
              <a:rPr lang="ko-KR" altLang="en-US" sz="2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전자결재 내 계정과목 선택화면 </a:t>
            </a:r>
            <a:r>
              <a:rPr lang="en-US" altLang="ko-KR" sz="24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&gt;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827447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3">
            <a:extLst>
              <a:ext uri="{FF2B5EF4-FFF2-40B4-BE49-F238E27FC236}">
                <a16:creationId xmlns:a16="http://schemas.microsoft.com/office/drawing/2014/main" id="{5EDBDAC4-FAF6-4DF3-B28C-98A342D2302D}"/>
              </a:ext>
            </a:extLst>
          </p:cNvPr>
          <p:cNvSpPr txBox="1">
            <a:spLocks/>
          </p:cNvSpPr>
          <p:nvPr/>
        </p:nvSpPr>
        <p:spPr>
          <a:xfrm>
            <a:off x="11637340" y="6544600"/>
            <a:ext cx="397106" cy="190262"/>
          </a:xfrm>
          <a:prstGeom prst="roundRect">
            <a:avLst>
              <a:gd name="adj" fmla="val 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t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kern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E8423A-3EAE-47E6-907E-C98FB1FBE77C}"/>
              </a:ext>
            </a:extLst>
          </p:cNvPr>
          <p:cNvSpPr txBox="1"/>
          <p:nvPr/>
        </p:nvSpPr>
        <p:spPr>
          <a:xfrm>
            <a:off x="11648685" y="649882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5F0C7014-C912-4499-89AE-88ABBD0E6709}" type="slidenum">
              <a:rPr lang="ko-KR" altLang="en-US" sz="1200" smtClean="0">
                <a:ln>
                  <a:solidFill>
                    <a:srgbClr val="00B0F0">
                      <a:alpha val="0"/>
                    </a:srgb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pPr algn="ctr"/>
              <a:t>59</a:t>
            </a:fld>
            <a:endParaRPr lang="ko-KR" altLang="en-US" sz="1200" dirty="0">
              <a:ln>
                <a:solidFill>
                  <a:srgbClr val="00B0F0">
                    <a:alpha val="0"/>
                  </a:srgb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DF3286E0-4057-4EFB-8E83-4442AD0B0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30645"/>
              </p:ext>
            </p:extLst>
          </p:nvPr>
        </p:nvGraphicFramePr>
        <p:xfrm>
          <a:off x="323850" y="1648730"/>
          <a:ext cx="11520000" cy="48196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4017081628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966682913"/>
                    </a:ext>
                  </a:extLst>
                </a:gridCol>
                <a:gridCol w="8172000">
                  <a:extLst>
                    <a:ext uri="{9D8B030D-6E8A-4147-A177-3AD203B41FA5}">
                      <a16:colId xmlns:a16="http://schemas.microsoft.com/office/drawing/2014/main" val="293292552"/>
                    </a:ext>
                  </a:extLst>
                </a:gridCol>
              </a:tblGrid>
              <a:tr h="2863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세세목</a:t>
                      </a:r>
                      <a:endParaRPr lang="ko-KR" altLang="en-US" sz="14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비고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68514"/>
                  </a:ext>
                </a:extLst>
              </a:tr>
              <a:tr h="28639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ko-KR" altLang="en-US" sz="18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실험실습비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재료비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　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97766"/>
                  </a:ext>
                </a:extLst>
              </a:tr>
              <a:tr h="2863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출장비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국내ㆍ외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여비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918293"/>
                  </a:ext>
                </a:extLst>
              </a:tr>
              <a:tr h="2863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연구인력지원비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학회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세미나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학회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세미나참가비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교육훈련비 등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966112"/>
                  </a:ext>
                </a:extLst>
              </a:tr>
              <a:tr h="2863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식대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다과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워크숍 식비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다과비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등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380031"/>
                  </a:ext>
                </a:extLst>
              </a:tr>
              <a:tr h="2863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임차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세미나 개최를 위한 행사장 임차료 등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524957"/>
                  </a:ext>
                </a:extLst>
              </a:tr>
              <a:tr h="5605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전문가활용비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강사료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자문료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심사수당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학생진행요원비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</a:t>
                      </a:r>
                      <a:b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번역료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통역료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속기료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기술지도수당 등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465028"/>
                  </a:ext>
                </a:extLst>
              </a:tr>
              <a:tr h="2863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사무용품비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일반 행정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사무업무에 필요한 소모품 등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재료비 제외 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668896"/>
                  </a:ext>
                </a:extLst>
              </a:tr>
              <a:tr h="2863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연구개발서비스활용비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용역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일반용역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연구용역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시제품 제작 등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843226"/>
                  </a:ext>
                </a:extLst>
              </a:tr>
              <a:tr h="2863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소프트웨어활용비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SW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구입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임차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유지보수 등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689657"/>
                  </a:ext>
                </a:extLst>
              </a:tr>
              <a:tr h="2863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연구장비임차비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연구장비기자재 임차 등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비자산</a:t>
                      </a:r>
                      <a:endParaRPr lang="ko-KR" altLang="en-US" sz="14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642738"/>
                  </a:ext>
                </a:extLst>
              </a:tr>
              <a:tr h="2863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시설장비유지보수비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기존 연구 시설 및 장비의 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AS,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수리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유지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관리 등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비자산</a:t>
                      </a:r>
                      <a:endParaRPr lang="ko-KR" altLang="en-US" sz="14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898988"/>
                  </a:ext>
                </a:extLst>
              </a:tr>
              <a:tr h="11088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그 밖의 비용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문헌구입비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논문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게재료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인쇄ㆍ복사ㆍ인화비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슬라이드 제작비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각종 세금 및 공과금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우편요금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</a:t>
                      </a:r>
                      <a:b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택배비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수수료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공공요금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일용직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활용비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등 연구개발과제와 직접 관련 있는 그 밖의 비용</a:t>
                      </a:r>
                      <a:b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※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사전품의 공문 작성시 그 밖의 비용 중 어느 비용인지 기재</a:t>
                      </a:r>
                      <a:b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연구재단비목명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실험실습비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그 밖의 비용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인쇄비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 </a:t>
                      </a:r>
                    </a:p>
                  </a:txBody>
                  <a:tcPr marL="144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72567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48FB20B-39A7-435B-9090-478671B550CE}"/>
              </a:ext>
            </a:extLst>
          </p:cNvPr>
          <p:cNvSpPr txBox="1"/>
          <p:nvPr/>
        </p:nvSpPr>
        <p:spPr>
          <a:xfrm>
            <a:off x="233337" y="907643"/>
            <a:ext cx="4213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4.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실험실습비 사용 안내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3A3C63E-5B20-4F23-92AD-4A5A075A5A92}"/>
              </a:ext>
            </a:extLst>
          </p:cNvPr>
          <p:cNvSpPr/>
          <p:nvPr/>
        </p:nvSpPr>
        <p:spPr>
          <a:xfrm>
            <a:off x="7620000" y="2160554"/>
            <a:ext cx="4126267" cy="17652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실험실습비는 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[ 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학생을 대상 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]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으로 한 교육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b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프로그램</a:t>
            </a: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경진대회 세미나 개최 등에 필요한 비용</a:t>
            </a:r>
            <a:endParaRPr lang="en-US" altLang="ko-KR" sz="15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b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※</a:t>
            </a:r>
            <a:r>
              <a:rPr lang="ko-KR" altLang="en-US" sz="15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대ㆍ소과제와</a:t>
            </a: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상관없이 프로그램의</a:t>
            </a:r>
            <a:br>
              <a:rPr lang="en-US" altLang="ko-KR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ko-KR" altLang="en-US" sz="15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성격에 따라 적용</a:t>
            </a:r>
            <a:endParaRPr lang="en-US" altLang="ko-KR" sz="15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04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>
            <a:extLst>
              <a:ext uri="{FF2B5EF4-FFF2-40B4-BE49-F238E27FC236}">
                <a16:creationId xmlns:a16="http://schemas.microsoft.com/office/drawing/2014/main" id="{E73C0652-1330-4952-91A6-AA46C8239DD8}"/>
              </a:ext>
            </a:extLst>
          </p:cNvPr>
          <p:cNvSpPr/>
          <p:nvPr/>
        </p:nvSpPr>
        <p:spPr>
          <a:xfrm>
            <a:off x="0" y="1944304"/>
            <a:ext cx="12272211" cy="3017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3802CE6-A193-4FC1-9D16-448646110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0711"/>
            <a:ext cx="12192000" cy="2596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FB94E8-D1D9-4486-B5C1-29A3B2D0B59F}"/>
              </a:ext>
            </a:extLst>
          </p:cNvPr>
          <p:cNvSpPr txBox="1"/>
          <p:nvPr/>
        </p:nvSpPr>
        <p:spPr>
          <a:xfrm>
            <a:off x="308957" y="308810"/>
            <a:ext cx="342433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03 _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구글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B05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스프레드시트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연동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E30E5-8ED3-4079-9597-50686B0F71DA}"/>
              </a:ext>
            </a:extLst>
          </p:cNvPr>
          <p:cNvSpPr txBox="1"/>
          <p:nvPr/>
        </p:nvSpPr>
        <p:spPr>
          <a:xfrm>
            <a:off x="308957" y="1003346"/>
            <a:ext cx="1414170" cy="365091"/>
          </a:xfrm>
          <a:prstGeom prst="rect">
            <a:avLst/>
          </a:prstGeom>
          <a:solidFill>
            <a:srgbClr val="0070C0"/>
          </a:solidFill>
        </p:spPr>
        <p:txBody>
          <a:bodyPr wrap="none" tIns="72000">
            <a:spAutoFit/>
          </a:bodyPr>
          <a:lstStyle/>
          <a:p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Work Flow</a:t>
            </a:r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319C2E7A-AB13-4696-BDA3-3FCCF7F50358}"/>
              </a:ext>
            </a:extLst>
          </p:cNvPr>
          <p:cNvGrpSpPr/>
          <p:nvPr/>
        </p:nvGrpSpPr>
        <p:grpSpPr>
          <a:xfrm>
            <a:off x="2022727" y="1006091"/>
            <a:ext cx="2406108" cy="698823"/>
            <a:chOff x="2515754" y="1001832"/>
            <a:chExt cx="2406108" cy="69882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DA05B2-54E8-4438-848F-E77567B04A86}"/>
                </a:ext>
              </a:extLst>
            </p:cNvPr>
            <p:cNvSpPr txBox="1"/>
            <p:nvPr/>
          </p:nvSpPr>
          <p:spPr>
            <a:xfrm>
              <a:off x="2515754" y="1377490"/>
              <a:ext cx="2406108" cy="323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>
                <a:defRPr sz="15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defRPr>
              </a:lvl1pPr>
            </a:lstStyle>
            <a:p>
              <a:r>
                <a:rPr lang="en-US" altLang="ko-KR" dirty="0"/>
                <a:t>(</a:t>
              </a:r>
              <a:r>
                <a:rPr lang="ko-KR" altLang="en-US" dirty="0"/>
                <a:t>과제참여자</a:t>
              </a:r>
              <a:r>
                <a:rPr lang="en-US" altLang="ko-KR" dirty="0"/>
                <a:t>)</a:t>
              </a:r>
              <a:r>
                <a:rPr lang="ko-KR" altLang="en-US" dirty="0"/>
                <a:t>전자결재 </a:t>
              </a:r>
              <a:r>
                <a:rPr lang="ko-KR" altLang="en-US" dirty="0" err="1"/>
                <a:t>기안상신</a:t>
              </a:r>
              <a:r>
                <a:rPr lang="ko-KR" altLang="en-US" dirty="0"/>
                <a:t> 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7D60F771-93DC-45E4-968E-E6AB91599132}"/>
                </a:ext>
              </a:extLst>
            </p:cNvPr>
            <p:cNvGrpSpPr/>
            <p:nvPr/>
          </p:nvGrpSpPr>
          <p:grpSpPr>
            <a:xfrm>
              <a:off x="3437814" y="1001832"/>
              <a:ext cx="1069206" cy="353052"/>
              <a:chOff x="1295511" y="2069361"/>
              <a:chExt cx="1069206" cy="353052"/>
            </a:xfrm>
          </p:grpSpPr>
          <p:sp>
            <p:nvSpPr>
              <p:cNvPr id="24" name="사각형: 둥근 모서리 23">
                <a:extLst>
                  <a:ext uri="{FF2B5EF4-FFF2-40B4-BE49-F238E27FC236}">
                    <a16:creationId xmlns:a16="http://schemas.microsoft.com/office/drawing/2014/main" id="{F1BF8F4E-288F-48F3-924E-3A4F2110B5C3}"/>
                  </a:ext>
                </a:extLst>
              </p:cNvPr>
              <p:cNvSpPr/>
              <p:nvPr/>
            </p:nvSpPr>
            <p:spPr>
              <a:xfrm>
                <a:off x="1295511" y="2069361"/>
                <a:ext cx="1069206" cy="353052"/>
              </a:xfrm>
              <a:prstGeom prst="roundRect">
                <a:avLst>
                  <a:gd name="adj" fmla="val 7361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26" name="Picture 2" descr="네이버 로고">
                <a:extLst>
                  <a:ext uri="{FF2B5EF4-FFF2-40B4-BE49-F238E27FC236}">
                    <a16:creationId xmlns:a16="http://schemas.microsoft.com/office/drawing/2014/main" id="{32BB8C87-8C9B-4F99-B78D-6AAF280055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75" b="18374"/>
              <a:stretch/>
            </p:blipFill>
            <p:spPr bwMode="auto">
              <a:xfrm>
                <a:off x="1310995" y="2109099"/>
                <a:ext cx="1038239" cy="2735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54322A-F242-4BDC-92D8-9E7762076F0A}"/>
                </a:ext>
              </a:extLst>
            </p:cNvPr>
            <p:cNvSpPr txBox="1"/>
            <p:nvPr/>
          </p:nvSpPr>
          <p:spPr>
            <a:xfrm>
              <a:off x="2515754" y="1118079"/>
              <a:ext cx="853760" cy="323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>
                <a:defRPr sz="15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defRPr>
              </a:lvl1pPr>
            </a:lstStyle>
            <a:p>
              <a:r>
                <a:rPr lang="en-US" altLang="ko-KR" dirty="0"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STEP</a:t>
              </a:r>
              <a:r>
                <a:rPr lang="ko-KR" altLang="en-US" dirty="0"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r>
                <a:rPr lang="en-US" altLang="ko-KR" dirty="0"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1</a:t>
              </a:r>
              <a:endPara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4C828A25-993D-414D-9B65-80650D91A634}"/>
              </a:ext>
            </a:extLst>
          </p:cNvPr>
          <p:cNvGrpSpPr/>
          <p:nvPr/>
        </p:nvGrpSpPr>
        <p:grpSpPr>
          <a:xfrm>
            <a:off x="4985886" y="1006091"/>
            <a:ext cx="3590085" cy="698823"/>
            <a:chOff x="5350681" y="1001832"/>
            <a:chExt cx="3590085" cy="6988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BA49E7-1ECE-41C5-B7EB-0C3EF4FF6DD4}"/>
                </a:ext>
              </a:extLst>
            </p:cNvPr>
            <p:cNvSpPr txBox="1"/>
            <p:nvPr/>
          </p:nvSpPr>
          <p:spPr>
            <a:xfrm>
              <a:off x="5350681" y="1377490"/>
              <a:ext cx="3590085" cy="323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>
                <a:defRPr sz="15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defRPr>
              </a:lvl1pPr>
            </a:lstStyle>
            <a:p>
              <a:r>
                <a:rPr lang="en-US" altLang="ko-KR">
                  <a:sym typeface="Wingdings" panose="05000000000000000000" pitchFamily="2" charset="2"/>
                </a:rPr>
                <a:t>(</a:t>
              </a:r>
              <a:r>
                <a:rPr lang="ko-KR" altLang="en-US" dirty="0">
                  <a:sym typeface="Wingdings" panose="05000000000000000000" pitchFamily="2" charset="2"/>
                </a:rPr>
                <a:t>과제참여자</a:t>
              </a:r>
              <a:r>
                <a:rPr lang="en-US" altLang="ko-KR" dirty="0">
                  <a:sym typeface="Wingdings" panose="05000000000000000000" pitchFamily="2" charset="2"/>
                </a:rPr>
                <a:t>)</a:t>
              </a:r>
              <a:r>
                <a:rPr lang="ko-KR" altLang="en-US" dirty="0">
                  <a:sym typeface="Wingdings" panose="05000000000000000000" pitchFamily="2" charset="2"/>
                </a:rPr>
                <a:t>스프레드 시트에 예산사용 계획 작성</a:t>
              </a:r>
              <a:endParaRPr lang="ko-KR" altLang="en-US" dirty="0"/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128225F5-474E-4454-9A8F-81EB5DCF5F5A}"/>
                </a:ext>
              </a:extLst>
            </p:cNvPr>
            <p:cNvGrpSpPr/>
            <p:nvPr/>
          </p:nvGrpSpPr>
          <p:grpSpPr>
            <a:xfrm>
              <a:off x="6328192" y="1001832"/>
              <a:ext cx="1069206" cy="353053"/>
              <a:chOff x="3112552" y="2029624"/>
              <a:chExt cx="1069206" cy="353053"/>
            </a:xfrm>
          </p:grpSpPr>
          <p:pic>
            <p:nvPicPr>
              <p:cNvPr id="1028" name="Picture 4" descr="구글 로고 - 위키백과, 우리 모두의 백과사전">
                <a:extLst>
                  <a:ext uri="{FF2B5EF4-FFF2-40B4-BE49-F238E27FC236}">
                    <a16:creationId xmlns:a16="http://schemas.microsoft.com/office/drawing/2014/main" id="{C7ACB664-2A70-4931-BC24-91C764FB21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5738" y="2077630"/>
                <a:ext cx="762834" cy="257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B2FE38AF-7959-4F53-A088-86C1B56DEFCD}"/>
                  </a:ext>
                </a:extLst>
              </p:cNvPr>
              <p:cNvSpPr/>
              <p:nvPr/>
            </p:nvSpPr>
            <p:spPr>
              <a:xfrm>
                <a:off x="3112552" y="2029624"/>
                <a:ext cx="1069206" cy="353053"/>
              </a:xfrm>
              <a:prstGeom prst="roundRect">
                <a:avLst>
                  <a:gd name="adj" fmla="val 7361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39B1E7-A96A-463F-A3BA-60CB80C3F81D}"/>
                </a:ext>
              </a:extLst>
            </p:cNvPr>
            <p:cNvSpPr txBox="1"/>
            <p:nvPr/>
          </p:nvSpPr>
          <p:spPr>
            <a:xfrm>
              <a:off x="5350681" y="1118079"/>
              <a:ext cx="890628" cy="323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>
                <a:defRPr sz="1500" b="1" spc="-7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defRPr>
              </a:lvl1pPr>
            </a:lstStyle>
            <a:p>
              <a:r>
                <a:rPr lang="en-US" altLang="ko-KR" dirty="0"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STEP</a:t>
              </a:r>
              <a:r>
                <a:rPr lang="ko-KR" altLang="en-US" dirty="0"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 </a:t>
              </a:r>
              <a:r>
                <a:rPr lang="en-US" altLang="ko-KR" dirty="0"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2</a:t>
              </a:r>
              <a:endPara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endParaRPr>
            </a:p>
          </p:txBody>
        </p:sp>
      </p:grpSp>
      <p:sp>
        <p:nvSpPr>
          <p:cNvPr id="37" name="화살표: 갈매기형 수장 36">
            <a:extLst>
              <a:ext uri="{FF2B5EF4-FFF2-40B4-BE49-F238E27FC236}">
                <a16:creationId xmlns:a16="http://schemas.microsoft.com/office/drawing/2014/main" id="{C96C18E8-813C-4518-96C5-37C69C40F9BA}"/>
              </a:ext>
            </a:extLst>
          </p:cNvPr>
          <p:cNvSpPr/>
          <p:nvPr/>
        </p:nvSpPr>
        <p:spPr>
          <a:xfrm>
            <a:off x="4589168" y="1258531"/>
            <a:ext cx="210594" cy="248694"/>
          </a:xfrm>
          <a:prstGeom prst="chevron">
            <a:avLst>
              <a:gd name="adj" fmla="val 49151"/>
            </a:avLst>
          </a:prstGeom>
          <a:gradFill flip="none" rotWithShape="1">
            <a:gsLst>
              <a:gs pos="54000">
                <a:srgbClr val="AFCCE9"/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AE34AB13-BDA6-4130-A889-668B939CF7C4}"/>
              </a:ext>
            </a:extLst>
          </p:cNvPr>
          <p:cNvCxnSpPr>
            <a:cxnSpLocks/>
          </p:cNvCxnSpPr>
          <p:nvPr/>
        </p:nvCxnSpPr>
        <p:spPr>
          <a:xfrm flipV="1">
            <a:off x="9944024" y="1522446"/>
            <a:ext cx="0" cy="3458211"/>
          </a:xfrm>
          <a:prstGeom prst="line">
            <a:avLst/>
          </a:prstGeom>
          <a:ln w="254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20C8EB0A-1506-4F8D-AC9A-BF0DABD045B6}"/>
              </a:ext>
            </a:extLst>
          </p:cNvPr>
          <p:cNvSpPr/>
          <p:nvPr/>
        </p:nvSpPr>
        <p:spPr>
          <a:xfrm>
            <a:off x="9823201" y="2765168"/>
            <a:ext cx="2055208" cy="259783"/>
          </a:xfrm>
          <a:prstGeom prst="rightArrow">
            <a:avLst/>
          </a:prstGeom>
          <a:gradFill>
            <a:gsLst>
              <a:gs pos="54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4" name="화살표: 오른쪽 43">
            <a:extLst>
              <a:ext uri="{FF2B5EF4-FFF2-40B4-BE49-F238E27FC236}">
                <a16:creationId xmlns:a16="http://schemas.microsoft.com/office/drawing/2014/main" id="{DA7F0DCC-E385-4C7F-A52F-FDF4847A125C}"/>
              </a:ext>
            </a:extLst>
          </p:cNvPr>
          <p:cNvSpPr/>
          <p:nvPr/>
        </p:nvSpPr>
        <p:spPr>
          <a:xfrm flipH="1">
            <a:off x="6879417" y="2765168"/>
            <a:ext cx="2943784" cy="259783"/>
          </a:xfrm>
          <a:prstGeom prst="rightArrow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rgbClr val="0070C0">
                  <a:alpha val="0"/>
                </a:srgbClr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9C936A-4BF1-4FC7-B8CD-9A39881FD381}"/>
              </a:ext>
            </a:extLst>
          </p:cNvPr>
          <p:cNvSpPr txBox="1"/>
          <p:nvPr/>
        </p:nvSpPr>
        <p:spPr>
          <a:xfrm>
            <a:off x="7121260" y="2284906"/>
            <a:ext cx="26263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ko-KR" altLang="en-US" sz="2800" dirty="0"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과제참여자 작성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C922E2-0751-48A4-BE68-3AC35A934B7B}"/>
              </a:ext>
            </a:extLst>
          </p:cNvPr>
          <p:cNvSpPr txBox="1"/>
          <p:nvPr/>
        </p:nvSpPr>
        <p:spPr>
          <a:xfrm>
            <a:off x="10180337" y="2522297"/>
            <a:ext cx="143757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>
                <a:solidFill>
                  <a:schemeClr val="accent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RIS</a:t>
            </a:r>
            <a:r>
              <a:rPr lang="ko-KR" altLang="en-US" dirty="0">
                <a:solidFill>
                  <a:schemeClr val="accent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사업단 작성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60473BB-33AD-4216-89F5-F13348317F67}"/>
              </a:ext>
            </a:extLst>
          </p:cNvPr>
          <p:cNvSpPr txBox="1"/>
          <p:nvPr/>
        </p:nvSpPr>
        <p:spPr>
          <a:xfrm>
            <a:off x="226368" y="5075381"/>
            <a:ext cx="2206373" cy="106182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marL="158750" indent="-158750">
              <a:spcAft>
                <a:spcPts val="600"/>
              </a:spcAft>
              <a:buFont typeface="+mj-lt"/>
              <a:buAutoNum type="arabicPeriod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작성자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dirty="0">
                <a:solidFill>
                  <a:srgbClr val="0070C0"/>
                </a:solidFill>
              </a:rPr>
              <a:t>실제 작성자 성명 기재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158750" indent="-158750">
              <a:spcAft>
                <a:spcPts val="600"/>
              </a:spcAft>
              <a:buFont typeface="+mj-lt"/>
              <a:buAutoNum type="arabicPeriod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건명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dirty="0">
                <a:solidFill>
                  <a:srgbClr val="0070C0"/>
                </a:solidFill>
              </a:rPr>
              <a:t>지출 건명 요약 기재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158750" indent="-158750">
              <a:spcAft>
                <a:spcPts val="600"/>
              </a:spcAft>
              <a:buFont typeface="+mj-lt"/>
              <a:buAutoNum type="arabicPeriod"/>
            </a:pPr>
            <a:r>
              <a:rPr lang="ko-KR" altLang="en-US" sz="1200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연구재단비목</a:t>
            </a: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dirty="0" err="1">
                <a:solidFill>
                  <a:srgbClr val="0070C0"/>
                </a:solidFill>
              </a:rPr>
              <a:t>드롭박스</a:t>
            </a:r>
            <a:r>
              <a:rPr lang="ko-KR" altLang="en-US" sz="1200" dirty="0">
                <a:solidFill>
                  <a:srgbClr val="0070C0"/>
                </a:solidFill>
              </a:rPr>
              <a:t> 내 선택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marL="158750" indent="-158750">
              <a:spcAft>
                <a:spcPts val="600"/>
              </a:spcAft>
              <a:buFont typeface="+mj-lt"/>
              <a:buAutoNum type="arabicPeriod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연구재단항목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en-US" altLang="ko-KR" sz="1200" dirty="0">
                <a:solidFill>
                  <a:srgbClr val="0070C0"/>
                </a:solidFill>
              </a:rPr>
              <a:t>(</a:t>
            </a:r>
            <a:r>
              <a:rPr lang="ko-KR" altLang="en-US" sz="1200" dirty="0">
                <a:solidFill>
                  <a:srgbClr val="0070C0"/>
                </a:solidFill>
              </a:rPr>
              <a:t>해당 시 기재</a:t>
            </a:r>
            <a:r>
              <a:rPr lang="en-US" altLang="ko-KR" sz="12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AC4AA1-00AA-4F71-84C8-1E7E0F6EDCDC}"/>
              </a:ext>
            </a:extLst>
          </p:cNvPr>
          <p:cNvSpPr txBox="1"/>
          <p:nvPr/>
        </p:nvSpPr>
        <p:spPr>
          <a:xfrm>
            <a:off x="2599131" y="5075381"/>
            <a:ext cx="3941785" cy="1061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indent="-171450">
              <a:spcAft>
                <a:spcPts val="600"/>
              </a:spcAft>
              <a:buFont typeface="+mj-lt"/>
              <a:buAutoNum type="arabicPeriod" startAt="5"/>
            </a:pP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대학회계 세목 혹은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산학협력단 </a:t>
            </a:r>
            <a:r>
              <a:rPr lang="ko-KR" altLang="en-US" sz="1200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회계비목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택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1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작성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가이드 참고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</a:p>
          <a:p>
            <a:pPr marL="171450" indent="-171450">
              <a:spcAft>
                <a:spcPts val="600"/>
              </a:spcAft>
              <a:buFont typeface="+mj-lt"/>
              <a:buAutoNum type="arabicPeriod" startAt="5"/>
            </a:pP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금액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사용신청 </a:t>
            </a:r>
            <a:r>
              <a:rPr lang="ko-KR" altLang="en-US" sz="1200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예정액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기재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: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예산 초과사용 방지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spcAft>
                <a:spcPts val="600"/>
              </a:spcAft>
              <a:buFont typeface="+mj-lt"/>
              <a:buAutoNum type="arabicPeriod" startAt="5"/>
            </a:pP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 작성일 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공문기안일 작성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업무일정 명확화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171450" indent="-171450">
              <a:spcAft>
                <a:spcPts val="600"/>
              </a:spcAft>
              <a:buFont typeface="+mj-lt"/>
              <a:buAutoNum type="arabicPeriod" startAt="5"/>
            </a:pP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카드사용일 혹은 계약체결일 등 원인행위일 </a:t>
            </a:r>
            <a:r>
              <a:rPr lang="en-US" altLang="ko-KR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사후품의 방지</a:t>
            </a:r>
            <a:endParaRPr lang="en-US" altLang="ko-KR" sz="12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759C3F-838C-4C7B-8921-D149B02734A8}"/>
              </a:ext>
            </a:extLst>
          </p:cNvPr>
          <p:cNvSpPr txBox="1"/>
          <p:nvPr/>
        </p:nvSpPr>
        <p:spPr>
          <a:xfrm>
            <a:off x="6857492" y="5075381"/>
            <a:ext cx="2778325" cy="106182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marL="158750" indent="-158750">
              <a:spcAft>
                <a:spcPts val="600"/>
              </a:spcAft>
              <a:buFont typeface="+mj-lt"/>
              <a:buAutoNum type="arabicPeriod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실제 집행금액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영수증 혹은 집행내역 확인</a:t>
            </a:r>
            <a:endParaRPr lang="en-US" altLang="ko-KR" sz="1200" dirty="0">
              <a:solidFill>
                <a:schemeClr val="accent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58750" indent="-158750">
              <a:spcAft>
                <a:spcPts val="600"/>
              </a:spcAft>
              <a:buFont typeface="+mj-lt"/>
              <a:buAutoNum type="arabicPeriod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사용처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200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지급처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: 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영수증 혹은 집행내역 확인</a:t>
            </a:r>
            <a:endParaRPr lang="en-US" altLang="ko-KR" sz="12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58750" indent="-158750">
              <a:spcAft>
                <a:spcPts val="600"/>
              </a:spcAft>
              <a:buFont typeface="+mj-lt"/>
              <a:buAutoNum type="arabicPeriod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적요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지출행위 작성 내용 기재</a:t>
            </a:r>
            <a:endParaRPr lang="en-US" altLang="ko-KR" sz="1200" dirty="0">
              <a:solidFill>
                <a:schemeClr val="accent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58750" indent="-158750">
              <a:spcAft>
                <a:spcPts val="600"/>
              </a:spcAft>
              <a:buFont typeface="+mj-lt"/>
              <a:buAutoNum type="arabicPeriod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원인행위일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발의일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: 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지출행위 작성일</a:t>
            </a:r>
            <a:endParaRPr lang="en-US" altLang="ko-KR" sz="1200" dirty="0">
              <a:solidFill>
                <a:schemeClr val="accent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6D940B-5CFC-488A-896A-0F0DF2F13875}"/>
              </a:ext>
            </a:extLst>
          </p:cNvPr>
          <p:cNvSpPr txBox="1"/>
          <p:nvPr/>
        </p:nvSpPr>
        <p:spPr>
          <a:xfrm>
            <a:off x="9687409" y="5075381"/>
            <a:ext cx="232531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marL="171450" indent="-171450">
              <a:spcAft>
                <a:spcPts val="600"/>
              </a:spcAft>
              <a:buFont typeface="+mj-lt"/>
              <a:buAutoNum type="arabicPeriod" startAt="5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지급구분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카드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계좌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: </a:t>
            </a:r>
            <a:r>
              <a:rPr lang="ko-KR" altLang="en-US" sz="1200" dirty="0" err="1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택</a:t>
            </a:r>
            <a:r>
              <a:rPr lang="en-US" altLang="ko-KR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 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작성</a:t>
            </a:r>
            <a:endParaRPr lang="en-US" altLang="ko-KR" sz="1200" dirty="0">
              <a:solidFill>
                <a:schemeClr val="accent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71450" indent="-171450">
              <a:spcAft>
                <a:spcPts val="600"/>
              </a:spcAft>
              <a:buFont typeface="+mj-lt"/>
              <a:buAutoNum type="arabicPeriod" startAt="5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회계구분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대학회계</a:t>
            </a:r>
            <a:r>
              <a:rPr lang="en-US" altLang="ko-KR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200" dirty="0" err="1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산단회계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</a:t>
            </a:r>
            <a:r>
              <a:rPr lang="ko-KR" altLang="en-US" sz="1200" dirty="0" err="1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택</a:t>
            </a:r>
            <a:r>
              <a:rPr lang="en-US" altLang="ko-KR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</a:p>
          <a:p>
            <a:pPr marL="171450" indent="-171450">
              <a:spcAft>
                <a:spcPts val="600"/>
              </a:spcAft>
              <a:buFont typeface="+mj-lt"/>
              <a:buAutoNum type="arabicPeriod" startAt="5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회계서류 제출 유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무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체크 박스</a:t>
            </a:r>
            <a:endParaRPr lang="en-US" altLang="ko-KR" sz="1200" dirty="0">
              <a:solidFill>
                <a:schemeClr val="accent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71450" indent="-171450">
              <a:spcAft>
                <a:spcPts val="600"/>
              </a:spcAft>
              <a:buFont typeface="+mj-lt"/>
              <a:buAutoNum type="arabicPeriod" startAt="5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백업여부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데이터 손실방지</a:t>
            </a:r>
            <a:r>
              <a:rPr lang="en-US" altLang="ko-KR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엑셀</a:t>
            </a:r>
            <a:r>
              <a:rPr lang="en-US" altLang="ko-KR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  <a:p>
            <a:pPr marL="171450" indent="-171450">
              <a:spcAft>
                <a:spcPts val="600"/>
              </a:spcAft>
              <a:buFont typeface="+mj-lt"/>
              <a:buAutoNum type="arabicPeriod" startAt="5"/>
            </a:pPr>
            <a:r>
              <a:rPr lang="ko-KR" altLang="en-US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지출결의 확정일 </a:t>
            </a:r>
            <a:r>
              <a:rPr lang="en-US" altLang="ko-KR" sz="12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: </a:t>
            </a:r>
            <a:r>
              <a:rPr lang="ko-KR" altLang="en-US" sz="1200" dirty="0">
                <a:solidFill>
                  <a:schemeClr val="accent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지출 최종승인일</a:t>
            </a:r>
            <a:endParaRPr lang="en-US" altLang="ko-KR" sz="1200" dirty="0">
              <a:solidFill>
                <a:schemeClr val="accent2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02956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7E684B-2120-4734-8761-C241312DBF1F}"/>
              </a:ext>
            </a:extLst>
          </p:cNvPr>
          <p:cNvSpPr txBox="1"/>
          <p:nvPr/>
        </p:nvSpPr>
        <p:spPr>
          <a:xfrm>
            <a:off x="233337" y="907643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5</a:t>
            </a:r>
            <a:r>
              <a:rPr lang="en-US" altLang="ko-KR" sz="3200" kern="0" spc="-15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기타교육운영비 사용 안내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42F99DEA-6E65-410C-8064-5EBDC4C23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703778"/>
              </p:ext>
            </p:extLst>
          </p:nvPr>
        </p:nvGraphicFramePr>
        <p:xfrm>
          <a:off x="323850" y="1492418"/>
          <a:ext cx="11520000" cy="49759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4017081628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966682913"/>
                    </a:ext>
                  </a:extLst>
                </a:gridCol>
                <a:gridCol w="8172000">
                  <a:extLst>
                    <a:ext uri="{9D8B030D-6E8A-4147-A177-3AD203B41FA5}">
                      <a16:colId xmlns:a16="http://schemas.microsoft.com/office/drawing/2014/main" val="293292552"/>
                    </a:ext>
                  </a:extLst>
                </a:gridCol>
              </a:tblGrid>
              <a:tr h="25040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세세목</a:t>
                      </a:r>
                      <a:endParaRPr lang="ko-KR" altLang="en-US" sz="14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비고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68514"/>
                  </a:ext>
                </a:extLst>
              </a:tr>
              <a:tr h="250404"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ko-KR" altLang="en-US" sz="18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기타교육</a:t>
                      </a:r>
                      <a:endParaRPr lang="en-US" altLang="ko-KR" sz="18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algn="ctr" fontAlgn="ctr"/>
                      <a:r>
                        <a:rPr lang="ko-KR" altLang="en-US" sz="18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운영비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소과제활동비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과제참여 과제책임자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참여연구원이 받는 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"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연구수당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"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성 비용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97766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혁신인재지원금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과제참여 학부생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대학원생이 받는 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"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인건비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"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성 비용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592302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재료비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918293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출장비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국내ㆍ외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여비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966112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연구인력지원비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학회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세미나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학회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세미나참가비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교육훈련비 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380031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식대</a:t>
                      </a:r>
                      <a:r>
                        <a:rPr lang="en-US" altLang="ko-KR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다과</a:t>
                      </a:r>
                      <a:r>
                        <a:rPr lang="en-US" altLang="ko-KR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회의비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워크숍 식비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다과비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524957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회의비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임차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세미나 개최를 위한 행사장 임차료 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143489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전문가활용비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강사료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자문료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심사수당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학생진행요원비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번역료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통역료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속기료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기술지도수당 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025284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사무용품비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일반 행정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사무업무에 필요한 소모품 등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재료비 제외 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108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58279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연구개발서비스활용비</a:t>
                      </a:r>
                      <a:r>
                        <a:rPr lang="en-US" altLang="ko-KR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용역</a:t>
                      </a:r>
                      <a:r>
                        <a:rPr lang="en-US" altLang="ko-KR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일반용역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연구용역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시제품 제작 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465028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소프트웨어활용비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SW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구입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임차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유지보수 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668896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연구장비임차비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연구장비기자재 임차 등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비자산</a:t>
                      </a:r>
                      <a:endParaRPr lang="ko-KR" altLang="en-US" sz="14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843226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시설장비유지보수비</a:t>
                      </a:r>
                      <a:endParaRPr lang="ko-KR" altLang="en-US" sz="14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기존 연구 시설 및 장비의 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AS,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수리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유지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관리 등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비자산</a:t>
                      </a:r>
                      <a:endParaRPr lang="ko-KR" altLang="en-US" sz="14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689657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기술도입비</a:t>
                      </a:r>
                      <a:r>
                        <a:rPr lang="en-US" altLang="ko-KR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시험분석</a:t>
                      </a:r>
                      <a:r>
                        <a:rPr lang="en-US" altLang="ko-KR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시험분석비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시험평가비용 등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642738"/>
                  </a:ext>
                </a:extLst>
              </a:tr>
              <a:tr h="2504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지식재산창출비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선행기술조사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특허 출원 비용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898988"/>
                  </a:ext>
                </a:extLst>
              </a:tr>
              <a:tr h="96951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그 밖의 비용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문헌구입비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논문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게재료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인쇄ㆍ복사ㆍ인화비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슬라이드 제작비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각종 세금 및 공과금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우편요금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택배비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수수료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공공요금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b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일용직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활용비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등 연구개발과제와 직접 관련 있는 그 밖의 비용</a:t>
                      </a:r>
                      <a:b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   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※ 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사전품의 공문 작성시 그 밖의 비용 중 어느 비용인지 기재</a:t>
                      </a:r>
                      <a:b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        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 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연구재단비목명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기타교육운영비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</a:t>
                      </a:r>
                      <a:r>
                        <a:rPr lang="ko-KR" altLang="en-US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그 밖의 비용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논문게재료</a:t>
                      </a:r>
                      <a:r>
                        <a:rPr lang="en-US" altLang="ko-KR" sz="14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725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076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495E36-FA3A-42B1-8C1C-4D26BAFCFC30}"/>
              </a:ext>
            </a:extLst>
          </p:cNvPr>
          <p:cNvSpPr txBox="1"/>
          <p:nvPr/>
        </p:nvSpPr>
        <p:spPr>
          <a:xfrm>
            <a:off x="233337" y="907643"/>
            <a:ext cx="4397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6.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그 밖의 세목 사용 안내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7E11BE5D-890C-4FC9-9BF6-3C4DE0AF5E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3850" y="1648730"/>
          <a:ext cx="11304000" cy="26989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4017081628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966682913"/>
                    </a:ext>
                  </a:extLst>
                </a:gridCol>
                <a:gridCol w="7488000">
                  <a:extLst>
                    <a:ext uri="{9D8B030D-6E8A-4147-A177-3AD203B41FA5}">
                      <a16:colId xmlns:a16="http://schemas.microsoft.com/office/drawing/2014/main" val="293292552"/>
                    </a:ext>
                  </a:extLst>
                </a:gridCol>
              </a:tblGrid>
              <a:tr h="42846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세세목</a:t>
                      </a:r>
                      <a:endParaRPr lang="ko-KR" altLang="en-US" sz="1400" b="1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비고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68514"/>
                  </a:ext>
                </a:extLst>
              </a:tr>
              <a:tr h="457763">
                <a:tc rowSpan="2"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5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집기비품취득</a:t>
                      </a:r>
                      <a:endParaRPr lang="ko-KR" altLang="en-US" sz="15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해당연구에 필요한기기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연구장비가 아닌 사무용 기기</a:t>
                      </a: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97766"/>
                  </a:ext>
                </a:extLst>
              </a:tr>
              <a:tr h="8972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연구환경유지비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연구환경 유지를 위한 전자제품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냉난방기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공기청정기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제습기 등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 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및 가구</a:t>
                      </a:r>
                      <a:b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</a:b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사업연구수행과 관련된 연구환경유지를 위한 </a:t>
                      </a:r>
                      <a:r>
                        <a:rPr lang="ko-KR" altLang="en-US" sz="15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설비ㆍ유지보수ㆍ인테리어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 비용 등</a:t>
                      </a: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918293"/>
                  </a:ext>
                </a:extLst>
              </a:tr>
              <a:tr h="457763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기계기구취득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5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시설장비구입설치비</a:t>
                      </a:r>
                      <a:endParaRPr lang="ko-KR" altLang="en-US" sz="15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연구과제수행을 위한 장비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기자재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(HW)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로 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RFID 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관리태그가 붙는 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"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실물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" 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장비기자재</a:t>
                      </a: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966112"/>
                  </a:ext>
                </a:extLst>
              </a:tr>
              <a:tr h="457763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5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기타운영외비용</a:t>
                      </a:r>
                      <a:endParaRPr lang="ko-KR" altLang="en-US" sz="1500" kern="0" spc="-100" dirty="0">
                        <a:ln>
                          <a:solidFill>
                            <a:schemeClr val="bg1">
                              <a:lumMod val="6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간접비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간접비 집행이 아닌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납부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과제 → </a:t>
                      </a:r>
                      <a:r>
                        <a:rPr lang="ko-KR" altLang="en-US" sz="1500" kern="0" spc="-100" dirty="0" err="1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산단</a:t>
                      </a:r>
                      <a:r>
                        <a:rPr lang="en-US" altLang="ko-KR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)</a:t>
                      </a:r>
                      <a:r>
                        <a:rPr lang="ko-KR" altLang="en-US" sz="1500" kern="0" spc="-100" dirty="0">
                          <a:ln>
                            <a:solidFill>
                              <a:schemeClr val="bg1">
                                <a:lumMod val="6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를 위한 계정</a:t>
                      </a:r>
                    </a:p>
                  </a:txBody>
                  <a:tcPr marL="72000" marR="72000" marT="9525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380031"/>
                  </a:ext>
                </a:extLst>
              </a:tr>
            </a:tbl>
          </a:graphicData>
        </a:graphic>
      </p:graphicFrame>
      <p:sp>
        <p:nvSpPr>
          <p:cNvPr id="14" name="직사각형 13">
            <a:extLst>
              <a:ext uri="{FF2B5EF4-FFF2-40B4-BE49-F238E27FC236}">
                <a16:creationId xmlns:a16="http://schemas.microsoft.com/office/drawing/2014/main" id="{B71B99DA-5C1F-47DF-AA9E-1E4CE17AFC94}"/>
              </a:ext>
            </a:extLst>
          </p:cNvPr>
          <p:cNvSpPr/>
          <p:nvPr/>
        </p:nvSpPr>
        <p:spPr>
          <a:xfrm>
            <a:off x="1702091" y="4657196"/>
            <a:ext cx="8787818" cy="145889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유형자산취득지출은 물리적 자산구입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자산 상태를 개선하기 위한 지출에 해당 </a:t>
            </a:r>
            <a:endParaRPr lang="en-US" altLang="ko-KR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en-US" altLang="ko-KR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Ex. </a:t>
            </a:r>
            <a:r>
              <a:rPr lang="ko-KR" altLang="en-US" b="1" spc="-7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집기비품취득</a:t>
            </a:r>
            <a:r>
              <a:rPr lang="en-US" altLang="ko-KR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기계기구취득</a:t>
            </a:r>
            <a:endParaRPr lang="en-US" altLang="ko-KR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algn="ctr"/>
            <a:endParaRPr lang="en-US" altLang="ko-KR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algn="ctr"/>
            <a:r>
              <a:rPr lang="en-US" altLang="ko-KR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※</a:t>
            </a:r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물리적 자산을 위한 지출은 해당 목을 선택하여 사전품의 </a:t>
            </a:r>
            <a:r>
              <a:rPr lang="en-US" altLang="ko-KR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사업비 지급신청서 작성 必</a:t>
            </a:r>
            <a:endParaRPr lang="en-US" altLang="ko-KR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29399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36846D5-BCFB-40B6-AB57-4E3F12662B98}"/>
              </a:ext>
            </a:extLst>
          </p:cNvPr>
          <p:cNvSpPr/>
          <p:nvPr/>
        </p:nvSpPr>
        <p:spPr>
          <a:xfrm>
            <a:off x="272608" y="847009"/>
            <a:ext cx="39645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7.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계정과목 작성 예시</a:t>
            </a:r>
            <a:b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</a:b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   (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사업비 지급신청서</a:t>
            </a: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)</a:t>
            </a:r>
            <a:endParaRPr lang="ko-KR" altLang="en-US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C9D125A-9C2F-4419-B8E4-604B9571A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845" y="1004408"/>
            <a:ext cx="6129860" cy="5579435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EADB8AC3-5AFB-4CF7-81FC-D7B0186597CA}"/>
              </a:ext>
            </a:extLst>
          </p:cNvPr>
          <p:cNvSpPr/>
          <p:nvPr/>
        </p:nvSpPr>
        <p:spPr>
          <a:xfrm>
            <a:off x="7262817" y="1648685"/>
            <a:ext cx="106471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3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oo</a:t>
            </a:r>
            <a:r>
              <a:rPr lang="en-US" altLang="ko-KR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en-US" altLang="ko-KR" sz="1300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oo</a:t>
            </a:r>
            <a:r>
              <a:rPr lang="ko-KR" altLang="en-US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대학교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9CCE802-193E-4183-B8D1-C3D0E0FED426}"/>
              </a:ext>
            </a:extLst>
          </p:cNvPr>
          <p:cNvSpPr/>
          <p:nvPr/>
        </p:nvSpPr>
        <p:spPr>
          <a:xfrm>
            <a:off x="9542839" y="1656305"/>
            <a:ext cx="47961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ko-KR" altLang="en-US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교수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8D5FFAF5-6655-48D3-B64E-06C86868DE76}"/>
              </a:ext>
            </a:extLst>
          </p:cNvPr>
          <p:cNvSpPr/>
          <p:nvPr/>
        </p:nvSpPr>
        <p:spPr>
          <a:xfrm>
            <a:off x="10596818" y="1656305"/>
            <a:ext cx="6270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ko-KR" altLang="en-US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책임자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3973AB48-B436-46CB-8647-93CAEA999C57}"/>
              </a:ext>
            </a:extLst>
          </p:cNvPr>
          <p:cNvSpPr/>
          <p:nvPr/>
        </p:nvSpPr>
        <p:spPr>
          <a:xfrm>
            <a:off x="6277627" y="1948693"/>
            <a:ext cx="211628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0. </a:t>
            </a:r>
            <a:r>
              <a:rPr lang="ko-KR" altLang="en-US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에너지신산업 </a:t>
            </a:r>
            <a:r>
              <a:rPr lang="en-US" altLang="ko-KR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 </a:t>
            </a:r>
            <a:r>
              <a:rPr lang="ko-KR" altLang="en-US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신산업육성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925B828-8FEC-4DA1-AF7D-8B5A621905D8}"/>
              </a:ext>
            </a:extLst>
          </p:cNvPr>
          <p:cNvSpPr/>
          <p:nvPr/>
        </p:nvSpPr>
        <p:spPr>
          <a:xfrm>
            <a:off x="6277627" y="2243968"/>
            <a:ext cx="199605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00. </a:t>
            </a:r>
            <a:r>
              <a:rPr lang="ko-KR" altLang="en-US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이차전지용 전해질 설계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2F0F54F-8F46-494C-AE95-D0C3D7A9CBFA}"/>
              </a:ext>
            </a:extLst>
          </p:cNvPr>
          <p:cNvSpPr/>
          <p:nvPr/>
        </p:nvSpPr>
        <p:spPr>
          <a:xfrm>
            <a:off x="6277627" y="2548768"/>
            <a:ext cx="261962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00. </a:t>
            </a:r>
            <a:r>
              <a:rPr lang="ko-KR" altLang="en-US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소소과제명 예시 소소과제명 예시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82C8D24-1CC5-4CE5-AE5F-E336E3999411}"/>
              </a:ext>
            </a:extLst>
          </p:cNvPr>
          <p:cNvSpPr/>
          <p:nvPr/>
        </p:nvSpPr>
        <p:spPr>
          <a:xfrm>
            <a:off x="6277627" y="2863093"/>
            <a:ext cx="21259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2024. 06. 01. ~ 2024. 12. 31.</a:t>
            </a:r>
            <a:endParaRPr lang="ko-KR" altLang="en-US" sz="13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82611D76-EE57-4376-8AC4-B96CAB3B869F}"/>
              </a:ext>
            </a:extLst>
          </p:cNvPr>
          <p:cNvSpPr/>
          <p:nvPr/>
        </p:nvSpPr>
        <p:spPr>
          <a:xfrm>
            <a:off x="10214854" y="2863093"/>
            <a:ext cx="82105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/>
            <a:r>
              <a:rPr lang="en-US" altLang="ko-KR" sz="13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500,000</a:t>
            </a:r>
            <a:endParaRPr lang="ko-KR" altLang="en-US" sz="13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76E068DF-71AD-4862-8CEB-5039402772DE}"/>
              </a:ext>
            </a:extLst>
          </p:cNvPr>
          <p:cNvSpPr/>
          <p:nvPr/>
        </p:nvSpPr>
        <p:spPr>
          <a:xfrm>
            <a:off x="5392672" y="4549018"/>
            <a:ext cx="888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/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교육연구</a:t>
            </a:r>
            <a:endParaRPr lang="en-US" altLang="ko-KR" sz="12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 defTabSz="457200" fontAlgn="base"/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프로그램</a:t>
            </a:r>
            <a:endParaRPr lang="en-US" altLang="ko-KR" sz="12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 defTabSz="457200" fontAlgn="base"/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개발 운영비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AD2755A-F37D-4923-9315-867C76F24171}"/>
              </a:ext>
            </a:extLst>
          </p:cNvPr>
          <p:cNvSpPr/>
          <p:nvPr/>
        </p:nvSpPr>
        <p:spPr>
          <a:xfrm>
            <a:off x="6343861" y="4034668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/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기타교육운영비</a:t>
            </a:r>
            <a:endParaRPr lang="en-US" altLang="ko-KR" sz="120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 defTabSz="457200" fontAlgn="base"/>
            <a:r>
              <a:rPr lang="en-US" altLang="ko-KR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-</a:t>
            </a:r>
            <a:r>
              <a:rPr lang="ko-KR" altLang="en-US" sz="120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재료비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25AB614-9BF9-4244-97A3-88DBD69BDEC5}"/>
              </a:ext>
            </a:extLst>
          </p:cNvPr>
          <p:cNvSpPr/>
          <p:nvPr/>
        </p:nvSpPr>
        <p:spPr>
          <a:xfrm>
            <a:off x="7478039" y="4118487"/>
            <a:ext cx="83227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/>
            <a:r>
              <a:rPr lang="en-US" altLang="ko-KR" sz="105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10,000,000</a:t>
            </a:r>
            <a:endParaRPr lang="ko-KR" altLang="en-US" sz="105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2CFBED6-4821-4ED5-9363-69AB98443B54}"/>
              </a:ext>
            </a:extLst>
          </p:cNvPr>
          <p:cNvSpPr/>
          <p:nvPr/>
        </p:nvSpPr>
        <p:spPr>
          <a:xfrm>
            <a:off x="8325081" y="4118487"/>
            <a:ext cx="7793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/>
            <a:r>
              <a:rPr lang="en-US" altLang="ko-KR" sz="105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2,000,000</a:t>
            </a:r>
            <a:endParaRPr lang="ko-KR" altLang="en-US" sz="105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6EF253AF-5767-450C-A274-0E8CC0FE05A2}"/>
              </a:ext>
            </a:extLst>
          </p:cNvPr>
          <p:cNvSpPr/>
          <p:nvPr/>
        </p:nvSpPr>
        <p:spPr>
          <a:xfrm>
            <a:off x="9079522" y="4118487"/>
            <a:ext cx="7793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/>
            <a:r>
              <a:rPr lang="en-US" altLang="ko-KR" sz="105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3,000,000</a:t>
            </a:r>
            <a:endParaRPr lang="ko-KR" altLang="en-US" sz="105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3DD89915-CEA3-4405-9977-B737D14939D6}"/>
              </a:ext>
            </a:extLst>
          </p:cNvPr>
          <p:cNvSpPr/>
          <p:nvPr/>
        </p:nvSpPr>
        <p:spPr>
          <a:xfrm>
            <a:off x="9910164" y="4118487"/>
            <a:ext cx="7793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/>
            <a:r>
              <a:rPr lang="en-US" altLang="ko-KR" sz="1050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5,000,000</a:t>
            </a:r>
            <a:endParaRPr lang="ko-KR" altLang="en-US" sz="1050" kern="0" spc="-10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36C960BC-0146-4741-BAD3-309F301C5007}"/>
              </a:ext>
            </a:extLst>
          </p:cNvPr>
          <p:cNvSpPr/>
          <p:nvPr/>
        </p:nvSpPr>
        <p:spPr>
          <a:xfrm>
            <a:off x="5275395" y="3552825"/>
            <a:ext cx="2217911" cy="2676525"/>
          </a:xfrm>
          <a:prstGeom prst="rect">
            <a:avLst/>
          </a:prstGeom>
          <a:noFill/>
          <a:ln w="38100">
            <a:solidFill>
              <a:srgbClr val="423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300EDBCF-6C20-443B-BB20-AE36CADD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91" y="4372403"/>
            <a:ext cx="4369534" cy="1788713"/>
          </a:xfrm>
          <a:prstGeom prst="rect">
            <a:avLst/>
          </a:prstGeom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D677A852-F49F-4A64-95D3-C1B74DC4CE1D}"/>
              </a:ext>
            </a:extLst>
          </p:cNvPr>
          <p:cNvSpPr/>
          <p:nvPr/>
        </p:nvSpPr>
        <p:spPr>
          <a:xfrm>
            <a:off x="442959" y="3510049"/>
            <a:ext cx="4403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[ </a:t>
            </a:r>
            <a:r>
              <a:rPr lang="ko-KR" altLang="en-US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연구재단비목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– </a:t>
            </a:r>
            <a:r>
              <a:rPr lang="ko-KR" altLang="en-US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산단회계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목 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– </a:t>
            </a:r>
            <a:r>
              <a:rPr lang="ko-KR" altLang="en-US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산단회계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세세목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] </a:t>
            </a:r>
          </a:p>
          <a:p>
            <a:pPr algn="ctr"/>
            <a:r>
              <a:rPr lang="ko-KR" altLang="en-US" kern="0" spc="-100" dirty="0" err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매칭을</a:t>
            </a:r>
            <a:r>
              <a:rPr lang="ko-KR" altLang="en-US" kern="0" spc="-10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통한 예산항목 기재 필수</a:t>
            </a:r>
            <a:endParaRPr lang="ko-KR" altLang="en-US" dirty="0">
              <a:solidFill>
                <a:srgbClr val="423F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221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726CABE6-5570-4458-B166-9DFD07E8DDC5}"/>
              </a:ext>
            </a:extLst>
          </p:cNvPr>
          <p:cNvSpPr/>
          <p:nvPr/>
        </p:nvSpPr>
        <p:spPr>
          <a:xfrm>
            <a:off x="-60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72000">
                <a:schemeClr val="bg1">
                  <a:lumMod val="85000"/>
                  <a:alpha val="70000"/>
                </a:schemeClr>
              </a:gs>
              <a:gs pos="43000">
                <a:schemeClr val="bg1"/>
              </a:gs>
              <a:gs pos="85000">
                <a:schemeClr val="bg1"/>
              </a:gs>
              <a:gs pos="1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11">
            <a:extLst>
              <a:ext uri="{FF2B5EF4-FFF2-40B4-BE49-F238E27FC236}">
                <a16:creationId xmlns:a16="http://schemas.microsoft.com/office/drawing/2014/main" id="{484934DE-5B1B-4BB8-B2F4-AA0009D7F7FE}"/>
              </a:ext>
            </a:extLst>
          </p:cNvPr>
          <p:cNvSpPr/>
          <p:nvPr/>
        </p:nvSpPr>
        <p:spPr>
          <a:xfrm>
            <a:off x="5521332" y="125520"/>
            <a:ext cx="6496495" cy="6487693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1262743" y="493485"/>
                </a:moveTo>
                <a:lnTo>
                  <a:pt x="6496495" y="0"/>
                </a:lnTo>
                <a:lnTo>
                  <a:pt x="5001524" y="6153865"/>
                </a:lnTo>
                <a:lnTo>
                  <a:pt x="0" y="6487693"/>
                </a:lnTo>
                <a:lnTo>
                  <a:pt x="1262743" y="493485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902875F3-EFED-4F71-807F-D92D4CB757E9}"/>
              </a:ext>
            </a:extLst>
          </p:cNvPr>
          <p:cNvSpPr/>
          <p:nvPr/>
        </p:nvSpPr>
        <p:spPr>
          <a:xfrm>
            <a:off x="547030" y="630816"/>
            <a:ext cx="3684440" cy="3327034"/>
          </a:xfrm>
          <a:prstGeom prst="rect">
            <a:avLst/>
          </a:prstGeom>
        </p:spPr>
        <p:txBody>
          <a:bodyPr wrap="none" lIns="47991" tIns="47991" rIns="47991" bIns="47991">
            <a:spAutoFit/>
          </a:bodyPr>
          <a:lstStyle/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en-US" altLang="ko-KR" sz="4000" b="1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Light" panose="02000000000000000000" pitchFamily="2" charset="-127"/>
                <a:ea typeface="G마켓 산스 TTF Light" panose="02000000000000000000" pitchFamily="2" charset="-127"/>
              </a:rPr>
              <a:t>Chapter 06.</a:t>
            </a: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en-US" altLang="ko-KR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</a:t>
            </a:r>
            <a:r>
              <a:rPr lang="ko-KR" altLang="en-US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차년도</a:t>
            </a:r>
            <a:endParaRPr lang="en-US" altLang="ko-KR" sz="4800" kern="0" spc="-150" dirty="0">
              <a:ln>
                <a:solidFill>
                  <a:schemeClr val="bg1">
                    <a:alpha val="0"/>
                  </a:schemeClr>
                </a:solidFill>
              </a:ln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ko-KR" altLang="en-US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주요지적 사례</a:t>
            </a:r>
            <a:endParaRPr lang="en-US" altLang="ko-KR" sz="4800" kern="0" spc="-150" dirty="0">
              <a:ln>
                <a:solidFill>
                  <a:schemeClr val="bg1">
                    <a:alpha val="0"/>
                  </a:schemeClr>
                </a:solidFill>
              </a:ln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defTabSz="457200" fontAlgn="base">
              <a:lnSpc>
                <a:spcPct val="110000"/>
              </a:lnSpc>
              <a:spcBef>
                <a:spcPct val="0"/>
              </a:spcBef>
              <a:spcAft>
                <a:spcPts val="333"/>
              </a:spcAft>
              <a:buClr>
                <a:schemeClr val="tx1"/>
              </a:buClr>
              <a:tabLst>
                <a:tab pos="3585225" algn="r"/>
                <a:tab pos="3945017" algn="r"/>
                <a:tab pos="4040258" algn="r"/>
              </a:tabLst>
              <a:defRPr/>
            </a:pPr>
            <a:r>
              <a:rPr lang="ko-KR" altLang="en-US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및 </a:t>
            </a:r>
            <a:r>
              <a:rPr lang="en-US" altLang="ko-KR" sz="4800" kern="0" spc="-15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Q&amp;A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6530E0D6-4C00-429E-A7DA-D35CEB29E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1" y="6081018"/>
            <a:ext cx="2653370" cy="342881"/>
          </a:xfrm>
          <a:prstGeom prst="rect">
            <a:avLst/>
          </a:prstGeom>
        </p:spPr>
      </p:pic>
      <p:sp>
        <p:nvSpPr>
          <p:cNvPr id="24" name="직사각형 11">
            <a:extLst>
              <a:ext uri="{FF2B5EF4-FFF2-40B4-BE49-F238E27FC236}">
                <a16:creationId xmlns:a16="http://schemas.microsoft.com/office/drawing/2014/main" id="{AE5969DB-826A-4B10-BAF1-B534141B43E7}"/>
              </a:ext>
            </a:extLst>
          </p:cNvPr>
          <p:cNvSpPr/>
          <p:nvPr/>
        </p:nvSpPr>
        <p:spPr>
          <a:xfrm>
            <a:off x="5549206" y="195092"/>
            <a:ext cx="6496495" cy="6487693"/>
          </a:xfrm>
          <a:custGeom>
            <a:avLst/>
            <a:gdLst>
              <a:gd name="connsiteX0" fmla="*/ 0 w 6496495"/>
              <a:gd name="connsiteY0" fmla="*/ 0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0 w 6496495"/>
              <a:gd name="connsiteY4" fmla="*/ 0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6496495 w 6496495"/>
              <a:gd name="connsiteY2" fmla="*/ 6487693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1262743 w 6496495"/>
              <a:gd name="connsiteY0" fmla="*/ 493485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1262743 w 6496495"/>
              <a:gd name="connsiteY4" fmla="*/ 493485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001524 w 6496495"/>
              <a:gd name="connsiteY2" fmla="*/ 6153865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  <a:gd name="connsiteX0" fmla="*/ 522514 w 6496495"/>
              <a:gd name="connsiteY0" fmla="*/ 1422399 h 6487693"/>
              <a:gd name="connsiteX1" fmla="*/ 6496495 w 6496495"/>
              <a:gd name="connsiteY1" fmla="*/ 0 h 6487693"/>
              <a:gd name="connsiteX2" fmla="*/ 5857867 w 6496495"/>
              <a:gd name="connsiteY2" fmla="*/ 5413637 h 6487693"/>
              <a:gd name="connsiteX3" fmla="*/ 0 w 6496495"/>
              <a:gd name="connsiteY3" fmla="*/ 6487693 h 6487693"/>
              <a:gd name="connsiteX4" fmla="*/ 522514 w 6496495"/>
              <a:gd name="connsiteY4" fmla="*/ 1422399 h 64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6495" h="6487693">
                <a:moveTo>
                  <a:pt x="522514" y="1422399"/>
                </a:moveTo>
                <a:lnTo>
                  <a:pt x="6496495" y="0"/>
                </a:lnTo>
                <a:lnTo>
                  <a:pt x="5857867" y="5413637"/>
                </a:lnTo>
                <a:lnTo>
                  <a:pt x="0" y="6487693"/>
                </a:lnTo>
                <a:lnTo>
                  <a:pt x="522514" y="14223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모서리가 둥근 직사각형 10">
            <a:extLst>
              <a:ext uri="{FF2B5EF4-FFF2-40B4-BE49-F238E27FC236}">
                <a16:creationId xmlns:a16="http://schemas.microsoft.com/office/drawing/2014/main" id="{B0BA0158-C2FA-4DCC-8759-E888DD6F0410}"/>
              </a:ext>
            </a:extLst>
          </p:cNvPr>
          <p:cNvSpPr/>
          <p:nvPr/>
        </p:nvSpPr>
        <p:spPr>
          <a:xfrm rot="2700000">
            <a:off x="1510522" y="3928652"/>
            <a:ext cx="38775" cy="5591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B4D89"/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pic>
        <p:nvPicPr>
          <p:cNvPr id="26" name="Picture 4" descr="회계 배경 디자인, 계산자, 회계, 계산하다 배경 일러스트 및 사진 무료 다운로드 - Pngtree">
            <a:extLst>
              <a:ext uri="{FF2B5EF4-FFF2-40B4-BE49-F238E27FC236}">
                <a16:creationId xmlns:a16="http://schemas.microsoft.com/office/drawing/2014/main" id="{366AAD90-57E3-47D7-B7E5-49D8D9D23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56" l="10000" r="92188">
                        <a14:foregroundMark x1="20000" y1="72031" x2="38281" y2="72813"/>
                        <a14:foregroundMark x1="18281" y1="55781" x2="28906" y2="25938"/>
                        <a14:foregroundMark x1="28906" y1="25938" x2="28906" y2="25938"/>
                        <a14:foregroundMark x1="73281" y1="36250" x2="77656" y2="48281"/>
                        <a14:foregroundMark x1="77656" y1="48281" x2="77500" y2="54844"/>
                        <a14:foregroundMark x1="81563" y1="54219" x2="80469" y2="43125"/>
                        <a14:foregroundMark x1="80469" y1="43125" x2="77500" y2="36094"/>
                        <a14:foregroundMark x1="24219" y1="65938" x2="20938" y2="57344"/>
                        <a14:foregroundMark x1="19063" y1="74063" x2="27969" y2="66563"/>
                        <a14:foregroundMark x1="27969" y1="66563" x2="30000" y2="65625"/>
                        <a14:foregroundMark x1="31406" y1="86406" x2="47188" y2="69063"/>
                        <a14:foregroundMark x1="30312" y1="91563" x2="41719" y2="69844"/>
                        <a14:foregroundMark x1="92188" y1="73438" x2="88125" y2="72188"/>
                        <a14:foregroundMark x1="79688" y1="62813" x2="84063" y2="42188"/>
                        <a14:foregroundMark x1="62344" y1="77344" x2="48750" y2="61719"/>
                        <a14:foregroundMark x1="49688" y1="64531" x2="61719" y2="85625"/>
                        <a14:foregroundMark x1="61719" y1="85625" x2="61719" y2="85625"/>
                        <a14:foregroundMark x1="21094" y1="51875" x2="19531" y2="42188"/>
                        <a14:foregroundMark x1="19531" y1="42188" x2="19688" y2="41094"/>
                        <a14:foregroundMark x1="20000" y1="43125" x2="25625" y2="33281"/>
                        <a14:foregroundMark x1="25625" y1="33281" x2="29688" y2="29375"/>
                        <a14:foregroundMark x1="24688" y1="33594" x2="31875" y2="21406"/>
                        <a14:foregroundMark x1="22031" y1="34063" x2="25625" y2="27969"/>
                        <a14:foregroundMark x1="75313" y1="29063" x2="75313" y2="29063"/>
                        <a14:foregroundMark x1="77031" y1="32031" x2="77031" y2="32031"/>
                        <a14:foregroundMark x1="79219" y1="35781" x2="79219" y2="35781"/>
                        <a14:foregroundMark x1="78906" y1="63750" x2="78906" y2="63750"/>
                        <a14:foregroundMark x1="80469" y1="62656" x2="80469" y2="62656"/>
                        <a14:foregroundMark x1="80469" y1="62969" x2="80469" y2="62969"/>
                        <a14:foregroundMark x1="79688" y1="64063" x2="79688" y2="64063"/>
                        <a14:foregroundMark x1="79531" y1="65156" x2="79531" y2="65156"/>
                        <a14:foregroundMark x1="80625" y1="63906" x2="80625" y2="63906"/>
                        <a14:foregroundMark x1="79844" y1="65625" x2="79844" y2="65625"/>
                        <a14:foregroundMark x1="80625" y1="66719" x2="80625" y2="66719"/>
                        <a14:foregroundMark x1="64844" y1="92656" x2="64844" y2="9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23" y="1148931"/>
            <a:ext cx="4580015" cy="45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565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495E36-FA3A-42B1-8C1C-4D26BAFCFC30}"/>
              </a:ext>
            </a:extLst>
          </p:cNvPr>
          <p:cNvSpPr txBox="1"/>
          <p:nvPr/>
        </p:nvSpPr>
        <p:spPr>
          <a:xfrm>
            <a:off x="233337" y="907643"/>
            <a:ext cx="6370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1. OO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대학교 공동실험실습관 견적서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D3AC0148-646B-41E8-A2FF-D48400E7056C}"/>
              </a:ext>
            </a:extLst>
          </p:cNvPr>
          <p:cNvSpPr/>
          <p:nvPr/>
        </p:nvSpPr>
        <p:spPr>
          <a:xfrm>
            <a:off x="878763" y="1606378"/>
            <a:ext cx="4893275" cy="4917989"/>
          </a:xfrm>
          <a:prstGeom prst="roundRect">
            <a:avLst>
              <a:gd name="adj" fmla="val 2778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20375FE-96BB-4849-B423-92AA58A04931}"/>
              </a:ext>
            </a:extLst>
          </p:cNvPr>
          <p:cNvSpPr/>
          <p:nvPr/>
        </p:nvSpPr>
        <p:spPr>
          <a:xfrm>
            <a:off x="2770601" y="1712094"/>
            <a:ext cx="1109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kern="0" spc="-15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CASE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EE213C4-9EC8-49D3-A130-A245D3096E18}"/>
              </a:ext>
            </a:extLst>
          </p:cNvPr>
          <p:cNvSpPr/>
          <p:nvPr/>
        </p:nvSpPr>
        <p:spPr>
          <a:xfrm>
            <a:off x="996879" y="2287720"/>
            <a:ext cx="46570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OO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대학교 공동실험 실습관의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실험의뢰시 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견적서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시험 후에 발급됨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7271DB31-F575-4AC6-AC15-365095B64F77}"/>
              </a:ext>
            </a:extLst>
          </p:cNvPr>
          <p:cNvCxnSpPr/>
          <p:nvPr/>
        </p:nvCxnSpPr>
        <p:spPr>
          <a:xfrm>
            <a:off x="1677832" y="2206711"/>
            <a:ext cx="329513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D55B4361-FA8E-4F9B-AF45-18D91EE8D5BC}"/>
              </a:ext>
            </a:extLst>
          </p:cNvPr>
          <p:cNvSpPr/>
          <p:nvPr/>
        </p:nvSpPr>
        <p:spPr>
          <a:xfrm>
            <a:off x="6148387" y="1606378"/>
            <a:ext cx="5436429" cy="4917989"/>
          </a:xfrm>
          <a:prstGeom prst="roundRect">
            <a:avLst>
              <a:gd name="adj" fmla="val 2778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218EC7B-D880-47F1-A41E-99CC946818E5}"/>
              </a:ext>
            </a:extLst>
          </p:cNvPr>
          <p:cNvSpPr/>
          <p:nvPr/>
        </p:nvSpPr>
        <p:spPr>
          <a:xfrm>
            <a:off x="8141883" y="1712094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Solution</a:t>
            </a:r>
            <a:endParaRPr lang="ko-KR" altLang="en-US" sz="2400" dirty="0">
              <a:solidFill>
                <a:srgbClr val="423FF2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F077AA0-617A-4F24-AFA0-7CB209AE4932}"/>
              </a:ext>
            </a:extLst>
          </p:cNvPr>
          <p:cNvSpPr/>
          <p:nvPr/>
        </p:nvSpPr>
        <p:spPr>
          <a:xfrm>
            <a:off x="6615827" y="2287720"/>
            <a:ext cx="450155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전자결재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시에 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여분의 추정금액을 명시하여 기안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</a:p>
          <a:p>
            <a:pPr algn="ctr"/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기안시에 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“※(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별표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)”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를 부득이한 상황을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명시하여 집행해야 함 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DC4F41E4-09DE-4133-AE1E-DA62ED75D3EF}"/>
              </a:ext>
            </a:extLst>
          </p:cNvPr>
          <p:cNvCxnSpPr/>
          <p:nvPr/>
        </p:nvCxnSpPr>
        <p:spPr>
          <a:xfrm>
            <a:off x="7219033" y="2206711"/>
            <a:ext cx="3295136" cy="0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E6817DD-D323-45F4-B933-A42DA6E5D277}"/>
              </a:ext>
            </a:extLst>
          </p:cNvPr>
          <p:cNvSpPr/>
          <p:nvPr/>
        </p:nvSpPr>
        <p:spPr>
          <a:xfrm>
            <a:off x="1114702" y="4177456"/>
            <a:ext cx="44214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견적서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는 사전품의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전자결재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이전에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발행되어 첨부되어야 하는 문서로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해당 품의는 지적사항에 해당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9" name="화살표: 아래쪽 18">
            <a:extLst>
              <a:ext uri="{FF2B5EF4-FFF2-40B4-BE49-F238E27FC236}">
                <a16:creationId xmlns:a16="http://schemas.microsoft.com/office/drawing/2014/main" id="{3135181F-F25C-43A3-88F3-6252EF7B828B}"/>
              </a:ext>
            </a:extLst>
          </p:cNvPr>
          <p:cNvSpPr/>
          <p:nvPr/>
        </p:nvSpPr>
        <p:spPr>
          <a:xfrm>
            <a:off x="2930529" y="3387822"/>
            <a:ext cx="789743" cy="48395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801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495E36-FA3A-42B1-8C1C-4D26BAFCFC30}"/>
              </a:ext>
            </a:extLst>
          </p:cNvPr>
          <p:cNvSpPr txBox="1"/>
          <p:nvPr/>
        </p:nvSpPr>
        <p:spPr>
          <a:xfrm>
            <a:off x="233337" y="907643"/>
            <a:ext cx="5724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식사 후</a:t>
            </a: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(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회의비 집행</a:t>
            </a: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)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회의진행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D3AC0148-646B-41E8-A2FF-D48400E7056C}"/>
              </a:ext>
            </a:extLst>
          </p:cNvPr>
          <p:cNvSpPr/>
          <p:nvPr/>
        </p:nvSpPr>
        <p:spPr>
          <a:xfrm>
            <a:off x="878763" y="1606378"/>
            <a:ext cx="4893275" cy="4917989"/>
          </a:xfrm>
          <a:prstGeom prst="roundRect">
            <a:avLst>
              <a:gd name="adj" fmla="val 2778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20375FE-96BB-4849-B423-92AA58A04931}"/>
              </a:ext>
            </a:extLst>
          </p:cNvPr>
          <p:cNvSpPr/>
          <p:nvPr/>
        </p:nvSpPr>
        <p:spPr>
          <a:xfrm>
            <a:off x="2770601" y="1712094"/>
            <a:ext cx="1109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CASE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EE213C4-9EC8-49D3-A130-A245D3096E18}"/>
              </a:ext>
            </a:extLst>
          </p:cNvPr>
          <p:cNvSpPr/>
          <p:nvPr/>
        </p:nvSpPr>
        <p:spPr>
          <a:xfrm>
            <a:off x="1151852" y="2287720"/>
            <a:ext cx="4206921" cy="1400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8913" indent="-1889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오후 </a:t>
            </a:r>
            <a: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12</a:t>
            </a: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시에 점심식사</a:t>
            </a:r>
            <a: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회의비 집행</a:t>
            </a:r>
            <a: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를</a:t>
            </a:r>
            <a:b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진행하고 오후 </a:t>
            </a:r>
            <a: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</a:t>
            </a: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시부터 업무논의를 진행함</a:t>
            </a:r>
            <a:endParaRPr lang="en-US" altLang="ko-KR" sz="20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188913" indent="-1889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오전 </a:t>
            </a:r>
            <a: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11</a:t>
            </a: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 </a:t>
            </a:r>
            <a: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30</a:t>
            </a: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분부터 점심식사와 함께</a:t>
            </a:r>
            <a:b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업무 회의를 진행함</a:t>
            </a:r>
            <a:endParaRPr lang="en-US" altLang="ko-KR" sz="20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7271DB31-F575-4AC6-AC15-365095B64F77}"/>
              </a:ext>
            </a:extLst>
          </p:cNvPr>
          <p:cNvCxnSpPr/>
          <p:nvPr/>
        </p:nvCxnSpPr>
        <p:spPr>
          <a:xfrm>
            <a:off x="1677832" y="2206711"/>
            <a:ext cx="329513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D55B4361-FA8E-4F9B-AF45-18D91EE8D5BC}"/>
              </a:ext>
            </a:extLst>
          </p:cNvPr>
          <p:cNvSpPr/>
          <p:nvPr/>
        </p:nvSpPr>
        <p:spPr>
          <a:xfrm>
            <a:off x="6148387" y="1606378"/>
            <a:ext cx="5436429" cy="4917989"/>
          </a:xfrm>
          <a:prstGeom prst="roundRect">
            <a:avLst>
              <a:gd name="adj" fmla="val 2778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218EC7B-D880-47F1-A41E-99CC946818E5}"/>
              </a:ext>
            </a:extLst>
          </p:cNvPr>
          <p:cNvSpPr/>
          <p:nvPr/>
        </p:nvSpPr>
        <p:spPr>
          <a:xfrm>
            <a:off x="8141883" y="1712094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Solution</a:t>
            </a:r>
            <a:endParaRPr lang="ko-KR" altLang="en-US" sz="2400" dirty="0">
              <a:solidFill>
                <a:srgbClr val="423FF2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F077AA0-617A-4F24-AFA0-7CB209AE4932}"/>
              </a:ext>
            </a:extLst>
          </p:cNvPr>
          <p:cNvSpPr/>
          <p:nvPr/>
        </p:nvSpPr>
        <p:spPr>
          <a:xfrm>
            <a:off x="6734453" y="2287720"/>
            <a:ext cx="42643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반드시 회의를 진행하고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그 회의에 따라 식사를 진행하여야 함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DC4F41E4-09DE-4133-AE1E-DA62ED75D3EF}"/>
              </a:ext>
            </a:extLst>
          </p:cNvPr>
          <p:cNvCxnSpPr/>
          <p:nvPr/>
        </p:nvCxnSpPr>
        <p:spPr>
          <a:xfrm>
            <a:off x="7219033" y="2206711"/>
            <a:ext cx="3295136" cy="0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E6817DD-D323-45F4-B933-A42DA6E5D277}"/>
              </a:ext>
            </a:extLst>
          </p:cNvPr>
          <p:cNvSpPr/>
          <p:nvPr/>
        </p:nvSpPr>
        <p:spPr>
          <a:xfrm>
            <a:off x="1280616" y="4671728"/>
            <a:ext cx="40895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회의비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는 업무회의를 진행한 후에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집행하는 경비로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정산 시 지적사례에 해당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9" name="화살표: 아래쪽 18">
            <a:extLst>
              <a:ext uri="{FF2B5EF4-FFF2-40B4-BE49-F238E27FC236}">
                <a16:creationId xmlns:a16="http://schemas.microsoft.com/office/drawing/2014/main" id="{3135181F-F25C-43A3-88F3-6252EF7B828B}"/>
              </a:ext>
            </a:extLst>
          </p:cNvPr>
          <p:cNvSpPr/>
          <p:nvPr/>
        </p:nvSpPr>
        <p:spPr>
          <a:xfrm>
            <a:off x="2930529" y="3882094"/>
            <a:ext cx="789743" cy="48395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화살표: 아래쪽 13">
            <a:extLst>
              <a:ext uri="{FF2B5EF4-FFF2-40B4-BE49-F238E27FC236}">
                <a16:creationId xmlns:a16="http://schemas.microsoft.com/office/drawing/2014/main" id="{89D326E7-F361-4360-8D20-F59DDF08971F}"/>
              </a:ext>
            </a:extLst>
          </p:cNvPr>
          <p:cNvSpPr/>
          <p:nvPr/>
        </p:nvSpPr>
        <p:spPr>
          <a:xfrm>
            <a:off x="8471736" y="3392624"/>
            <a:ext cx="789743" cy="48395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7C572A3-8499-4B81-85E2-109578FDC8F1}"/>
              </a:ext>
            </a:extLst>
          </p:cNvPr>
          <p:cNvSpPr/>
          <p:nvPr/>
        </p:nvSpPr>
        <p:spPr>
          <a:xfrm>
            <a:off x="6763311" y="4369477"/>
            <a:ext cx="42066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회의비 집행 사전품의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전자결재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시에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회의시작 시간 작성 주의 및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회의록 작성시에 주의해야 함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198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495E36-FA3A-42B1-8C1C-4D26BAFCFC30}"/>
              </a:ext>
            </a:extLst>
          </p:cNvPr>
          <p:cNvSpPr txBox="1"/>
          <p:nvPr/>
        </p:nvSpPr>
        <p:spPr>
          <a:xfrm>
            <a:off x="233337" y="907643"/>
            <a:ext cx="430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증빙서류 날짜 및 내용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D3AC0148-646B-41E8-A2FF-D48400E7056C}"/>
              </a:ext>
            </a:extLst>
          </p:cNvPr>
          <p:cNvSpPr/>
          <p:nvPr/>
        </p:nvSpPr>
        <p:spPr>
          <a:xfrm>
            <a:off x="878763" y="1606378"/>
            <a:ext cx="4893275" cy="4917989"/>
          </a:xfrm>
          <a:prstGeom prst="roundRect">
            <a:avLst>
              <a:gd name="adj" fmla="val 2778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20375FE-96BB-4849-B423-92AA58A04931}"/>
              </a:ext>
            </a:extLst>
          </p:cNvPr>
          <p:cNvSpPr/>
          <p:nvPr/>
        </p:nvSpPr>
        <p:spPr>
          <a:xfrm>
            <a:off x="2770601" y="1712094"/>
            <a:ext cx="1109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CASE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EE213C4-9EC8-49D3-A130-A245D3096E18}"/>
              </a:ext>
            </a:extLst>
          </p:cNvPr>
          <p:cNvSpPr/>
          <p:nvPr/>
        </p:nvSpPr>
        <p:spPr>
          <a:xfrm>
            <a:off x="1151852" y="2287720"/>
            <a:ext cx="4601260" cy="1893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8913" indent="-188913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제출 증빙서류의 날짜가 일관되지 않게 작성됨</a:t>
            </a:r>
            <a:b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Ex. </a:t>
            </a:r>
            <a:r>
              <a:rPr lang="ko-KR" altLang="en-US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견적서 </a:t>
            </a:r>
            <a: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2024.07.01.(</a:t>
            </a:r>
            <a:r>
              <a:rPr lang="ko-KR" altLang="en-US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월</a:t>
            </a:r>
            <a: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b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    </a:t>
            </a:r>
            <a:r>
              <a:rPr lang="ko-KR" altLang="en-US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승낙사항 </a:t>
            </a:r>
            <a: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2024.07.02.(</a:t>
            </a:r>
            <a:r>
              <a:rPr lang="ko-KR" altLang="en-US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</a:t>
            </a:r>
            <a: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b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    </a:t>
            </a:r>
            <a:r>
              <a:rPr lang="ko-KR" altLang="en-US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거래명세서 </a:t>
            </a:r>
            <a: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2024.07.01(</a:t>
            </a:r>
            <a:r>
              <a:rPr lang="ko-KR" altLang="en-US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월</a:t>
            </a:r>
            <a:r>
              <a:rPr lang="en-US" altLang="ko-KR" sz="2000" kern="0" spc="-15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7271DB31-F575-4AC6-AC15-365095B64F77}"/>
              </a:ext>
            </a:extLst>
          </p:cNvPr>
          <p:cNvCxnSpPr/>
          <p:nvPr/>
        </p:nvCxnSpPr>
        <p:spPr>
          <a:xfrm>
            <a:off x="1677832" y="2206711"/>
            <a:ext cx="329513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218EC7B-D880-47F1-A41E-99CC946818E5}"/>
              </a:ext>
            </a:extLst>
          </p:cNvPr>
          <p:cNvSpPr/>
          <p:nvPr/>
        </p:nvSpPr>
        <p:spPr>
          <a:xfrm>
            <a:off x="8264154" y="1712094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Solution</a:t>
            </a:r>
            <a:endParaRPr lang="ko-KR" altLang="en-US" sz="2400" dirty="0">
              <a:solidFill>
                <a:srgbClr val="423FF2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F077AA0-617A-4F24-AFA0-7CB209AE4932}"/>
              </a:ext>
            </a:extLst>
          </p:cNvPr>
          <p:cNvSpPr/>
          <p:nvPr/>
        </p:nvSpPr>
        <p:spPr>
          <a:xfrm>
            <a:off x="6856718" y="2287720"/>
            <a:ext cx="42643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제출 증빙서류의 날짜 순서 및 절차를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준수하여 준비해야함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DC4F41E4-09DE-4133-AE1E-DA62ED75D3EF}"/>
              </a:ext>
            </a:extLst>
          </p:cNvPr>
          <p:cNvCxnSpPr/>
          <p:nvPr/>
        </p:nvCxnSpPr>
        <p:spPr>
          <a:xfrm>
            <a:off x="7341304" y="2206711"/>
            <a:ext cx="3295136" cy="0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화살표: 아래쪽 18">
            <a:extLst>
              <a:ext uri="{FF2B5EF4-FFF2-40B4-BE49-F238E27FC236}">
                <a16:creationId xmlns:a16="http://schemas.microsoft.com/office/drawing/2014/main" id="{3135181F-F25C-43A3-88F3-6252EF7B828B}"/>
              </a:ext>
            </a:extLst>
          </p:cNvPr>
          <p:cNvSpPr/>
          <p:nvPr/>
        </p:nvSpPr>
        <p:spPr>
          <a:xfrm>
            <a:off x="2930529" y="4368128"/>
            <a:ext cx="789743" cy="48395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화살표: 아래쪽 13">
            <a:extLst>
              <a:ext uri="{FF2B5EF4-FFF2-40B4-BE49-F238E27FC236}">
                <a16:creationId xmlns:a16="http://schemas.microsoft.com/office/drawing/2014/main" id="{89D326E7-F361-4360-8D20-F59DDF08971F}"/>
              </a:ext>
            </a:extLst>
          </p:cNvPr>
          <p:cNvSpPr/>
          <p:nvPr/>
        </p:nvSpPr>
        <p:spPr>
          <a:xfrm>
            <a:off x="8594001" y="3392624"/>
            <a:ext cx="789743" cy="48395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7C572A3-8499-4B81-85E2-109578FDC8F1}"/>
              </a:ext>
            </a:extLst>
          </p:cNvPr>
          <p:cNvSpPr/>
          <p:nvPr/>
        </p:nvSpPr>
        <p:spPr>
          <a:xfrm>
            <a:off x="1599607" y="5038963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거래명세서가 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승낙사항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보다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빠른 날짜에 올 수 없음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D55B4361-FA8E-4F9B-AF45-18D91EE8D5BC}"/>
              </a:ext>
            </a:extLst>
          </p:cNvPr>
          <p:cNvSpPr/>
          <p:nvPr/>
        </p:nvSpPr>
        <p:spPr>
          <a:xfrm>
            <a:off x="6082483" y="1606378"/>
            <a:ext cx="5812778" cy="4917989"/>
          </a:xfrm>
          <a:prstGeom prst="roundRect">
            <a:avLst>
              <a:gd name="adj" fmla="val 2778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BCF7A10-C0EA-4451-ADF3-8A5D1F362619}"/>
              </a:ext>
            </a:extLst>
          </p:cNvPr>
          <p:cNvSpPr/>
          <p:nvPr/>
        </p:nvSpPr>
        <p:spPr>
          <a:xfrm>
            <a:off x="6148994" y="4297402"/>
            <a:ext cx="56797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증빙서류의 날짜는 아래의 순서를 반드시 준수</a:t>
            </a:r>
            <a:b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en-US" altLang="ko-KR" sz="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br>
              <a:rPr lang="en-US" altLang="ko-K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en-US" altLang="ko-KR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“</a:t>
            </a:r>
            <a:r>
              <a:rPr lang="ko-KR" altLang="en-US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견적서</a:t>
            </a:r>
            <a:r>
              <a:rPr lang="ko-KR" altLang="en-US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Albertus Extra Bold" panose="020E0802040304020204" pitchFamily="34" charset="0"/>
                <a:ea typeface="KoPub돋움체 Bold" panose="02020603020101020101" pitchFamily="18" charset="-127"/>
              </a:rPr>
              <a:t> </a:t>
            </a:r>
            <a:r>
              <a:rPr lang="en-US" altLang="ko-KR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Albertus Extra Bold" panose="020E0802040304020204" pitchFamily="34" charset="0"/>
                <a:ea typeface="KoPub돋움체 Bold" panose="02020603020101020101" pitchFamily="18" charset="-127"/>
              </a:rPr>
              <a:t>≤ </a:t>
            </a:r>
            <a:r>
              <a:rPr lang="ko-KR" altLang="en-US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사전품의</a:t>
            </a:r>
            <a:r>
              <a:rPr lang="en-US" altLang="ko-KR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전자결재</a:t>
            </a:r>
            <a:r>
              <a:rPr lang="en-US" altLang="ko-KR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r>
              <a:rPr lang="ko-KR" altLang="en-US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2000" b="1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Albertus Extra Bold" panose="020E0802040304020204" pitchFamily="34" charset="0"/>
                <a:ea typeface="KoPub돋움체 Bold" panose="02020603020101020101" pitchFamily="18" charset="-127"/>
              </a:rPr>
              <a:t>&lt;</a:t>
            </a:r>
            <a:r>
              <a:rPr lang="en-US" altLang="ko-KR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승낙사항 </a:t>
            </a:r>
            <a:r>
              <a:rPr lang="en-US" altLang="ko-KR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Albertus Extra Bold" panose="020E0802040304020204" pitchFamily="34" charset="0"/>
                <a:ea typeface="KoPub돋움체 Bold" panose="02020603020101020101" pitchFamily="18" charset="-127"/>
              </a:rPr>
              <a:t>&lt; </a:t>
            </a:r>
            <a:r>
              <a:rPr lang="ko-KR" altLang="en-US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거래명세서</a:t>
            </a:r>
            <a:r>
              <a:rPr lang="en-US" altLang="ko-KR" sz="20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”</a:t>
            </a:r>
            <a:endParaRPr lang="en-US" altLang="ko-KR" kern="0" spc="-150" dirty="0"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76244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495E36-FA3A-42B1-8C1C-4D26BAFCFC30}"/>
              </a:ext>
            </a:extLst>
          </p:cNvPr>
          <p:cNvSpPr txBox="1"/>
          <p:nvPr/>
        </p:nvSpPr>
        <p:spPr>
          <a:xfrm>
            <a:off x="233337" y="907643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4</a:t>
            </a:r>
            <a:r>
              <a:rPr lang="en-US" altLang="ko-KR" sz="3200" kern="0" spc="-15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. </a:t>
            </a:r>
            <a:r>
              <a:rPr lang="ko-KR" altLang="en-US" sz="32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출장신청</a:t>
            </a:r>
            <a:endParaRPr lang="en-US" altLang="ko-KR" sz="3200" kern="0" spc="-150" dirty="0">
              <a:gradFill flip="none" rotWithShape="1">
                <a:gsLst>
                  <a:gs pos="0">
                    <a:srgbClr val="2B4D89"/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uFill>
                <a:solidFill>
                  <a:srgbClr val="000000"/>
                </a:solidFill>
              </a:u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D3AC0148-646B-41E8-A2FF-D48400E7056C}"/>
              </a:ext>
            </a:extLst>
          </p:cNvPr>
          <p:cNvSpPr/>
          <p:nvPr/>
        </p:nvSpPr>
        <p:spPr>
          <a:xfrm>
            <a:off x="878763" y="1606378"/>
            <a:ext cx="4893275" cy="4917989"/>
          </a:xfrm>
          <a:prstGeom prst="roundRect">
            <a:avLst>
              <a:gd name="adj" fmla="val 2778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20375FE-96BB-4849-B423-92AA58A04931}"/>
              </a:ext>
            </a:extLst>
          </p:cNvPr>
          <p:cNvSpPr/>
          <p:nvPr/>
        </p:nvSpPr>
        <p:spPr>
          <a:xfrm>
            <a:off x="2770601" y="1712094"/>
            <a:ext cx="1109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CASE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EE213C4-9EC8-49D3-A130-A245D3096E18}"/>
              </a:ext>
            </a:extLst>
          </p:cNvPr>
          <p:cNvSpPr/>
          <p:nvPr/>
        </p:nvSpPr>
        <p:spPr>
          <a:xfrm>
            <a:off x="1151852" y="2287720"/>
            <a:ext cx="4406976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[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네이버 전자결재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]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를 통한 출장신청은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>
              <a:spcAft>
                <a:spcPts val="600"/>
              </a:spcAft>
            </a:pP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KORUS 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혹은 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ERP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를 통해 출장신청이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>
              <a:spcAft>
                <a:spcPts val="600"/>
              </a:spcAft>
            </a:pP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불가능한 사람을 위한 서식임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7271DB31-F575-4AC6-AC15-365095B64F77}"/>
              </a:ext>
            </a:extLst>
          </p:cNvPr>
          <p:cNvCxnSpPr/>
          <p:nvPr/>
        </p:nvCxnSpPr>
        <p:spPr>
          <a:xfrm>
            <a:off x="1677832" y="2206711"/>
            <a:ext cx="329513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218EC7B-D880-47F1-A41E-99CC946818E5}"/>
              </a:ext>
            </a:extLst>
          </p:cNvPr>
          <p:cNvSpPr/>
          <p:nvPr/>
        </p:nvSpPr>
        <p:spPr>
          <a:xfrm>
            <a:off x="8264154" y="1712094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Solution</a:t>
            </a:r>
            <a:endParaRPr lang="ko-KR" altLang="en-US" sz="2400" dirty="0">
              <a:solidFill>
                <a:srgbClr val="423FF2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F077AA0-617A-4F24-AFA0-7CB209AE4932}"/>
              </a:ext>
            </a:extLst>
          </p:cNvPr>
          <p:cNvSpPr/>
          <p:nvPr/>
        </p:nvSpPr>
        <p:spPr>
          <a:xfrm>
            <a:off x="6909621" y="2287720"/>
            <a:ext cx="4158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소속기관의 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KORUS 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ERP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를 통한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출장신청서를 작성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DC4F41E4-09DE-4133-AE1E-DA62ED75D3EF}"/>
              </a:ext>
            </a:extLst>
          </p:cNvPr>
          <p:cNvCxnSpPr/>
          <p:nvPr/>
        </p:nvCxnSpPr>
        <p:spPr>
          <a:xfrm>
            <a:off x="7341304" y="2206711"/>
            <a:ext cx="3295136" cy="0"/>
          </a:xfrm>
          <a:prstGeom prst="line">
            <a:avLst/>
          </a:prstGeom>
          <a:ln w="19050">
            <a:solidFill>
              <a:srgbClr val="423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화살표: 아래쪽 18">
            <a:extLst>
              <a:ext uri="{FF2B5EF4-FFF2-40B4-BE49-F238E27FC236}">
                <a16:creationId xmlns:a16="http://schemas.microsoft.com/office/drawing/2014/main" id="{3135181F-F25C-43A3-88F3-6252EF7B828B}"/>
              </a:ext>
            </a:extLst>
          </p:cNvPr>
          <p:cNvSpPr/>
          <p:nvPr/>
        </p:nvSpPr>
        <p:spPr>
          <a:xfrm>
            <a:off x="2930529" y="3700861"/>
            <a:ext cx="789743" cy="48395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화살표: 아래쪽 13">
            <a:extLst>
              <a:ext uri="{FF2B5EF4-FFF2-40B4-BE49-F238E27FC236}">
                <a16:creationId xmlns:a16="http://schemas.microsoft.com/office/drawing/2014/main" id="{89D326E7-F361-4360-8D20-F59DDF08971F}"/>
              </a:ext>
            </a:extLst>
          </p:cNvPr>
          <p:cNvSpPr/>
          <p:nvPr/>
        </p:nvSpPr>
        <p:spPr>
          <a:xfrm>
            <a:off x="8594001" y="3392624"/>
            <a:ext cx="789743" cy="48395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7C572A3-8499-4B81-85E2-109578FDC8F1}"/>
              </a:ext>
            </a:extLst>
          </p:cNvPr>
          <p:cNvSpPr/>
          <p:nvPr/>
        </p:nvSpPr>
        <p:spPr>
          <a:xfrm>
            <a:off x="1139553" y="4305792"/>
            <a:ext cx="4371710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소속기관의 시스템을 통한 출장신청서</a:t>
            </a:r>
            <a:b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</a:b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(Ex. KORUS, 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사내 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ERP 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등</a:t>
            </a:r>
            <a:r>
              <a:rPr lang="en-US" altLang="ko-KR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을 통해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출장신청서 대체가능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en-US" altLang="ko-KR" sz="2000" kern="0" spc="-1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※</a:t>
            </a:r>
            <a:r>
              <a:rPr lang="ko-KR" altLang="en-US" sz="2000" kern="0" spc="-1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단</a:t>
            </a:r>
            <a:r>
              <a:rPr lang="en-US" altLang="ko-KR" sz="2000" kern="0" spc="-1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2000" kern="0" spc="-1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수기품의서는 인정불가</a:t>
            </a:r>
            <a:r>
              <a:rPr lang="en-US" altLang="ko-KR" sz="2000" kern="0" spc="-15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.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D55B4361-FA8E-4F9B-AF45-18D91EE8D5BC}"/>
              </a:ext>
            </a:extLst>
          </p:cNvPr>
          <p:cNvSpPr/>
          <p:nvPr/>
        </p:nvSpPr>
        <p:spPr>
          <a:xfrm>
            <a:off x="6082483" y="1606378"/>
            <a:ext cx="5812778" cy="4917989"/>
          </a:xfrm>
          <a:prstGeom prst="roundRect">
            <a:avLst>
              <a:gd name="adj" fmla="val 2778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BCF7A10-C0EA-4451-ADF3-8A5D1F362619}"/>
              </a:ext>
            </a:extLst>
          </p:cNvPr>
          <p:cNvSpPr/>
          <p:nvPr/>
        </p:nvSpPr>
        <p:spPr>
          <a:xfrm>
            <a:off x="6732489" y="4297402"/>
            <a:ext cx="45127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kern="0" spc="-15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소속기관 내 출장신청이 불가능 할 경우</a:t>
            </a:r>
            <a:endParaRPr lang="en-US" altLang="ko-KR" sz="2400" kern="0" spc="-150" dirty="0"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ko-KR" altLang="en-US" sz="24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네이버 전자결재를 통한 출장신청</a:t>
            </a:r>
            <a:endParaRPr lang="en-US" altLang="ko-KR" sz="2400" kern="0" spc="-150" dirty="0">
              <a:solidFill>
                <a:srgbClr val="423FF2"/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ctr"/>
            <a:r>
              <a:rPr lang="en-US" altLang="ko-KR" sz="24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24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과제책임자의 결재를 </a:t>
            </a:r>
            <a:r>
              <a:rPr lang="ko-KR" altLang="en-US" sz="2400" kern="0" spc="-150" dirty="0" err="1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득해야함</a:t>
            </a:r>
            <a:r>
              <a:rPr lang="en-US" altLang="ko-KR" sz="2400" kern="0" spc="-150" dirty="0">
                <a:solidFill>
                  <a:srgbClr val="423FF2"/>
                </a:solidFill>
                <a:uFill>
                  <a:solidFill>
                    <a:srgbClr val="000000"/>
                  </a:solidFill>
                </a:u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lang="en-US" altLang="ko-KR" sz="2400" kern="0" spc="-15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000000"/>
                </a:solidFill>
              </a:u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7556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822DDA-4E5E-490C-B1A7-8D8EA6CBB19F}"/>
              </a:ext>
            </a:extLst>
          </p:cNvPr>
          <p:cNvSpPr txBox="1"/>
          <p:nvPr/>
        </p:nvSpPr>
        <p:spPr>
          <a:xfrm>
            <a:off x="4923243" y="3136613"/>
            <a:ext cx="23455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defRPr/>
            </a:pPr>
            <a:r>
              <a:rPr lang="en-US" altLang="ko-KR" sz="6600" kern="0" spc="-150" dirty="0">
                <a:gradFill flip="none" rotWithShape="1">
                  <a:gsLst>
                    <a:gs pos="0">
                      <a:srgbClr val="2B4D89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uFill>
                  <a:solidFill>
                    <a:srgbClr val="000000"/>
                  </a:solidFill>
                </a:u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4723263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B2478D5-340D-4685-B485-69BBCBB8EB4E}"/>
              </a:ext>
            </a:extLst>
          </p:cNvPr>
          <p:cNvCxnSpPr>
            <a:cxnSpLocks/>
          </p:cNvCxnSpPr>
          <p:nvPr/>
        </p:nvCxnSpPr>
        <p:spPr>
          <a:xfrm>
            <a:off x="308957" y="761999"/>
            <a:ext cx="1157408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61BE7D10-4090-4232-B320-B4B4922E3920}"/>
              </a:ext>
            </a:extLst>
          </p:cNvPr>
          <p:cNvGrpSpPr/>
          <p:nvPr/>
        </p:nvGrpSpPr>
        <p:grpSpPr>
          <a:xfrm>
            <a:off x="4930457" y="3028891"/>
            <a:ext cx="2331087" cy="800219"/>
            <a:chOff x="4930457" y="2748927"/>
            <a:chExt cx="2331087" cy="80021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1B1C926D-0A71-4962-9793-86515D35203B}"/>
                </a:ext>
              </a:extLst>
            </p:cNvPr>
            <p:cNvSpPr/>
            <p:nvPr/>
          </p:nvSpPr>
          <p:spPr>
            <a:xfrm>
              <a:off x="5142052" y="3025926"/>
              <a:ext cx="19078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8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Bold" panose="02000000000000000000" pitchFamily="2" charset="-127"/>
                  <a:ea typeface="G마켓 산스 TTF Bold" panose="02000000000000000000" pitchFamily="2" charset="-127"/>
                </a:rPr>
                <a:t>감사합니다</a:t>
              </a:r>
              <a:endParaRPr lang="ko-KR" alt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129037-B3BC-49DA-BFB6-A3A92196DB61}"/>
                </a:ext>
              </a:extLst>
            </p:cNvPr>
            <p:cNvSpPr txBox="1"/>
            <p:nvPr/>
          </p:nvSpPr>
          <p:spPr>
            <a:xfrm>
              <a:off x="4930457" y="2748927"/>
              <a:ext cx="2331087" cy="2862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Light" panose="02000000000000000000" pitchFamily="2" charset="-127"/>
                  <a:ea typeface="G마켓 산스 TTF Light" panose="02000000000000000000" pitchFamily="2" charset="-127"/>
                </a:rPr>
                <a:t>2</a:t>
              </a:r>
              <a:r>
                <a:rPr lang="ko-KR" altLang="en-US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G마켓 산스 TTF Light" panose="02000000000000000000" pitchFamily="2" charset="-127"/>
                  <a:ea typeface="G마켓 산스 TTF Light" panose="02000000000000000000" pitchFamily="2" charset="-127"/>
                </a:rPr>
                <a:t>차년도 사업비 집행절차 설명회</a:t>
              </a:r>
              <a:endParaRPr lang="en-US" altLang="ko-KR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Light" panose="02000000000000000000" pitchFamily="2" charset="-127"/>
                <a:ea typeface="G마켓 산스 TTF Light" panose="02000000000000000000" pitchFamily="2" charset="-127"/>
              </a:endParaRPr>
            </a:p>
          </p:txBody>
        </p:sp>
      </p:grp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704BA1F1-C81F-441F-9CEC-2F37EFF105ED}"/>
              </a:ext>
            </a:extLst>
          </p:cNvPr>
          <p:cNvCxnSpPr>
            <a:cxnSpLocks/>
          </p:cNvCxnSpPr>
          <p:nvPr/>
        </p:nvCxnSpPr>
        <p:spPr>
          <a:xfrm>
            <a:off x="308957" y="6654798"/>
            <a:ext cx="11124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52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FB94E8-D1D9-4486-B5C1-29A3B2D0B59F}"/>
              </a:ext>
            </a:extLst>
          </p:cNvPr>
          <p:cNvSpPr txBox="1"/>
          <p:nvPr/>
        </p:nvSpPr>
        <p:spPr>
          <a:xfrm>
            <a:off x="308957" y="308810"/>
            <a:ext cx="307808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04 _ NAS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드라이브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연동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E30E5-8ED3-4079-9597-50686B0F71DA}"/>
              </a:ext>
            </a:extLst>
          </p:cNvPr>
          <p:cNvSpPr txBox="1"/>
          <p:nvPr/>
        </p:nvSpPr>
        <p:spPr>
          <a:xfrm>
            <a:off x="308957" y="1003346"/>
            <a:ext cx="1414170" cy="365091"/>
          </a:xfrm>
          <a:prstGeom prst="rect">
            <a:avLst/>
          </a:prstGeom>
          <a:solidFill>
            <a:srgbClr val="0070C0"/>
          </a:solidFill>
        </p:spPr>
        <p:txBody>
          <a:bodyPr wrap="none" tIns="72000">
            <a:spAutoFit/>
          </a:bodyPr>
          <a:lstStyle/>
          <a:p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Work Flow</a:t>
            </a:r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A05B2-54E8-4438-848F-E77567B04A86}"/>
              </a:ext>
            </a:extLst>
          </p:cNvPr>
          <p:cNvSpPr txBox="1"/>
          <p:nvPr/>
        </p:nvSpPr>
        <p:spPr>
          <a:xfrm>
            <a:off x="2022727" y="1262757"/>
            <a:ext cx="271837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/>
              <a:t>(</a:t>
            </a:r>
            <a:r>
              <a:rPr lang="ko-KR" altLang="en-US" dirty="0"/>
              <a:t>과제참여자</a:t>
            </a:r>
            <a:r>
              <a:rPr lang="en-US" altLang="ko-KR" dirty="0"/>
              <a:t>)</a:t>
            </a:r>
            <a:r>
              <a:rPr lang="ko-KR" altLang="en-US" dirty="0"/>
              <a:t>사업비 집행가이드 참고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54322A-F242-4BDC-92D8-9E7762076F0A}"/>
              </a:ext>
            </a:extLst>
          </p:cNvPr>
          <p:cNvSpPr txBox="1"/>
          <p:nvPr/>
        </p:nvSpPr>
        <p:spPr>
          <a:xfrm>
            <a:off x="2022727" y="1003346"/>
            <a:ext cx="85376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STEP</a:t>
            </a: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</a:t>
            </a:r>
            <a:endParaRPr lang="ko-KR" altLang="en-US" dirty="0"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A49E7-1ECE-41C5-B7EB-0C3EF4FF6DD4}"/>
              </a:ext>
            </a:extLst>
          </p:cNvPr>
          <p:cNvSpPr txBox="1"/>
          <p:nvPr/>
        </p:nvSpPr>
        <p:spPr>
          <a:xfrm>
            <a:off x="5339848" y="1262757"/>
            <a:ext cx="532389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>
                <a:sym typeface="Wingdings" panose="05000000000000000000" pitchFamily="2" charset="2"/>
              </a:rPr>
              <a:t>(</a:t>
            </a:r>
            <a:r>
              <a:rPr lang="ko-KR" altLang="en-US" dirty="0">
                <a:sym typeface="Wingdings" panose="05000000000000000000" pitchFamily="2" charset="2"/>
              </a:rPr>
              <a:t>과제참여자</a:t>
            </a:r>
            <a:r>
              <a:rPr lang="en-US" altLang="ko-KR" dirty="0">
                <a:sym typeface="Wingdings" panose="05000000000000000000" pitchFamily="2" charset="2"/>
              </a:rPr>
              <a:t>)NAS</a:t>
            </a:r>
            <a:r>
              <a:rPr lang="ko-KR" altLang="en-US" dirty="0">
                <a:sym typeface="Wingdings" panose="05000000000000000000" pitchFamily="2" charset="2"/>
              </a:rPr>
              <a:t> 드라이브에서 집행 체크리스트 확인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및 </a:t>
            </a:r>
            <a:r>
              <a:rPr lang="ko-KR" altLang="en-US" dirty="0" err="1">
                <a:sym typeface="Wingdings" panose="05000000000000000000" pitchFamily="2" charset="2"/>
              </a:rPr>
              <a:t>서류구비에</a:t>
            </a:r>
            <a:r>
              <a:rPr lang="ko-KR" altLang="en-US" dirty="0">
                <a:sym typeface="Wingdings" panose="05000000000000000000" pitchFamily="2" charset="2"/>
              </a:rPr>
              <a:t> 사용</a:t>
            </a:r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39B1E7-A96A-463F-A3BA-60CB80C3F81D}"/>
              </a:ext>
            </a:extLst>
          </p:cNvPr>
          <p:cNvSpPr txBox="1"/>
          <p:nvPr/>
        </p:nvSpPr>
        <p:spPr>
          <a:xfrm>
            <a:off x="5339848" y="1003346"/>
            <a:ext cx="89062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STEP</a:t>
            </a: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</a:t>
            </a:r>
            <a:endParaRPr lang="ko-KR" altLang="en-US" dirty="0"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7" name="화살표: 갈매기형 수장 36">
            <a:extLst>
              <a:ext uri="{FF2B5EF4-FFF2-40B4-BE49-F238E27FC236}">
                <a16:creationId xmlns:a16="http://schemas.microsoft.com/office/drawing/2014/main" id="{C96C18E8-813C-4518-96C5-37C69C40F9BA}"/>
              </a:ext>
            </a:extLst>
          </p:cNvPr>
          <p:cNvSpPr/>
          <p:nvPr/>
        </p:nvSpPr>
        <p:spPr>
          <a:xfrm>
            <a:off x="4943130" y="1139539"/>
            <a:ext cx="210594" cy="248694"/>
          </a:xfrm>
          <a:prstGeom prst="chevron">
            <a:avLst>
              <a:gd name="adj" fmla="val 49151"/>
            </a:avLst>
          </a:prstGeom>
          <a:gradFill flip="none" rotWithShape="1">
            <a:gsLst>
              <a:gs pos="54000">
                <a:srgbClr val="AFCCE9"/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A390559-F76D-4BF2-BF08-C7A095E45D46}"/>
              </a:ext>
            </a:extLst>
          </p:cNvPr>
          <p:cNvCxnSpPr/>
          <p:nvPr/>
        </p:nvCxnSpPr>
        <p:spPr>
          <a:xfrm>
            <a:off x="4822731" y="1935480"/>
            <a:ext cx="0" cy="4282440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AD88FED4-EA92-4AB6-93E5-55F2DBB6D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64" y="2497167"/>
            <a:ext cx="4226607" cy="2495097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A0581620-6703-4D76-9AF2-26DCBCABE599}"/>
              </a:ext>
            </a:extLst>
          </p:cNvPr>
          <p:cNvSpPr/>
          <p:nvPr/>
        </p:nvSpPr>
        <p:spPr>
          <a:xfrm>
            <a:off x="813776" y="3902604"/>
            <a:ext cx="2523784" cy="619408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내용 추가 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F9635F-11AD-46F9-A8D2-1AC6CB3F7907}"/>
              </a:ext>
            </a:extLst>
          </p:cNvPr>
          <p:cNvSpPr txBox="1"/>
          <p:nvPr/>
        </p:nvSpPr>
        <p:spPr>
          <a:xfrm>
            <a:off x="1692325" y="2299678"/>
            <a:ext cx="15606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sz="11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&lt; </a:t>
            </a:r>
            <a:r>
              <a:rPr lang="ko-KR" altLang="en-US" sz="11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사업비 집행가이드 참고 </a:t>
            </a:r>
            <a:r>
              <a:rPr lang="en-US" altLang="ko-KR" sz="11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&gt;</a:t>
            </a:r>
            <a:endParaRPr lang="ko-KR" altLang="en-US" sz="11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D73947D-9DA6-4838-AB01-B3FB5250FE02}"/>
              </a:ext>
            </a:extLst>
          </p:cNvPr>
          <p:cNvSpPr/>
          <p:nvPr/>
        </p:nvSpPr>
        <p:spPr>
          <a:xfrm>
            <a:off x="3405366" y="2591969"/>
            <a:ext cx="669569" cy="2295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2530D03-929D-42A5-AEDA-DA84FDC94C81}"/>
              </a:ext>
            </a:extLst>
          </p:cNvPr>
          <p:cNvGrpSpPr/>
          <p:nvPr/>
        </p:nvGrpSpPr>
        <p:grpSpPr>
          <a:xfrm>
            <a:off x="5070611" y="1935480"/>
            <a:ext cx="4597317" cy="3919174"/>
            <a:chOff x="5154743" y="1755686"/>
            <a:chExt cx="2987092" cy="2546471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35FE3F4B-3059-46B6-83A5-63FBF0C22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6" r="43871"/>
            <a:stretch/>
          </p:blipFill>
          <p:spPr>
            <a:xfrm>
              <a:off x="5154743" y="1755686"/>
              <a:ext cx="2987092" cy="2546471"/>
            </a:xfrm>
            <a:prstGeom prst="rect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9F09E2E5-DE51-40B7-B4D5-1D4F20E721EB}"/>
                </a:ext>
              </a:extLst>
            </p:cNvPr>
            <p:cNvSpPr/>
            <p:nvPr/>
          </p:nvSpPr>
          <p:spPr>
            <a:xfrm>
              <a:off x="5379002" y="2639732"/>
              <a:ext cx="588684" cy="1579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42C32934-D2D4-4ED9-AC76-7600C546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220" y="2457461"/>
            <a:ext cx="2898767" cy="37879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AA764A3E-AC04-4E57-8892-04B58DC61487}"/>
              </a:ext>
            </a:extLst>
          </p:cNvPr>
          <p:cNvSpPr/>
          <p:nvPr/>
        </p:nvSpPr>
        <p:spPr>
          <a:xfrm>
            <a:off x="6740127" y="3217647"/>
            <a:ext cx="1267223" cy="2330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9CB32853-80B1-4B49-82BD-3CDADBC0B339}"/>
              </a:ext>
            </a:extLst>
          </p:cNvPr>
          <p:cNvSpPr/>
          <p:nvPr/>
        </p:nvSpPr>
        <p:spPr>
          <a:xfrm>
            <a:off x="4036472" y="3237071"/>
            <a:ext cx="2703656" cy="195178"/>
          </a:xfrm>
          <a:prstGeom prst="rightArrow">
            <a:avLst/>
          </a:prstGeom>
          <a:gradFill>
            <a:gsLst>
              <a:gs pos="54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12DA3655-7972-4394-931D-A3E30207CCE0}"/>
              </a:ext>
            </a:extLst>
          </p:cNvPr>
          <p:cNvCxnSpPr>
            <a:cxnSpLocks/>
          </p:cNvCxnSpPr>
          <p:nvPr/>
        </p:nvCxnSpPr>
        <p:spPr>
          <a:xfrm flipV="1">
            <a:off x="8007350" y="2457461"/>
            <a:ext cx="940870" cy="760186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236E8A4-F247-4E78-A761-6310D6B471EA}"/>
              </a:ext>
            </a:extLst>
          </p:cNvPr>
          <p:cNvCxnSpPr>
            <a:cxnSpLocks/>
          </p:cNvCxnSpPr>
          <p:nvPr/>
        </p:nvCxnSpPr>
        <p:spPr>
          <a:xfrm>
            <a:off x="8010576" y="3429001"/>
            <a:ext cx="940870" cy="2816375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18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FB94E8-D1D9-4486-B5C1-29A3B2D0B59F}"/>
              </a:ext>
            </a:extLst>
          </p:cNvPr>
          <p:cNvSpPr txBox="1"/>
          <p:nvPr/>
        </p:nvSpPr>
        <p:spPr>
          <a:xfrm>
            <a:off x="308957" y="308810"/>
            <a:ext cx="34579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04 _ NAS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드라이브</a:t>
            </a:r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연동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(2)</a:t>
            </a:r>
            <a:endParaRPr lang="ko-KR" altLang="en-US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E30E5-8ED3-4079-9597-50686B0F71DA}"/>
              </a:ext>
            </a:extLst>
          </p:cNvPr>
          <p:cNvSpPr txBox="1"/>
          <p:nvPr/>
        </p:nvSpPr>
        <p:spPr>
          <a:xfrm>
            <a:off x="308957" y="1003346"/>
            <a:ext cx="1414170" cy="365091"/>
          </a:xfrm>
          <a:prstGeom prst="rect">
            <a:avLst/>
          </a:prstGeom>
          <a:solidFill>
            <a:srgbClr val="0070C0"/>
          </a:solidFill>
        </p:spPr>
        <p:txBody>
          <a:bodyPr wrap="none" tIns="72000">
            <a:spAutoFit/>
          </a:bodyPr>
          <a:lstStyle/>
          <a:p>
            <a:r>
              <a:rPr lang="en-US" altLang="ko-KR" sz="16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Work Flow</a:t>
            </a:r>
            <a:endParaRPr lang="ko-KR" altLang="en-US" sz="16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A05B2-54E8-4438-848F-E77567B04A86}"/>
              </a:ext>
            </a:extLst>
          </p:cNvPr>
          <p:cNvSpPr txBox="1"/>
          <p:nvPr/>
        </p:nvSpPr>
        <p:spPr>
          <a:xfrm>
            <a:off x="2022727" y="1262757"/>
            <a:ext cx="316721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>
                <a:sym typeface="Wingdings" panose="05000000000000000000" pitchFamily="2" charset="2"/>
              </a:rPr>
              <a:t>과제참여자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/>
              <a:t>사업비 집행 후 지출서류 취합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54322A-F242-4BDC-92D8-9E7762076F0A}"/>
              </a:ext>
            </a:extLst>
          </p:cNvPr>
          <p:cNvSpPr txBox="1"/>
          <p:nvPr/>
        </p:nvSpPr>
        <p:spPr>
          <a:xfrm>
            <a:off x="2022727" y="1003346"/>
            <a:ext cx="85376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STEP</a:t>
            </a: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</a:t>
            </a:r>
            <a:endParaRPr lang="ko-KR" altLang="en-US" dirty="0"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A49E7-1ECE-41C5-B7EB-0C3EF4FF6DD4}"/>
              </a:ext>
            </a:extLst>
          </p:cNvPr>
          <p:cNvSpPr txBox="1"/>
          <p:nvPr/>
        </p:nvSpPr>
        <p:spPr>
          <a:xfrm>
            <a:off x="5615152" y="1262757"/>
            <a:ext cx="331372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>
                <a:sym typeface="Wingdings" panose="05000000000000000000" pitchFamily="2" charset="2"/>
              </a:rPr>
              <a:t>과제참여자</a:t>
            </a:r>
            <a:r>
              <a:rPr lang="en-US" altLang="ko-KR" dirty="0">
                <a:sym typeface="Wingdings" panose="05000000000000000000" pitchFamily="2" charset="2"/>
              </a:rPr>
              <a:t>)NAS</a:t>
            </a:r>
            <a:r>
              <a:rPr lang="ko-KR" altLang="en-US" dirty="0">
                <a:sym typeface="Wingdings" panose="05000000000000000000" pitchFamily="2" charset="2"/>
              </a:rPr>
              <a:t> 드라이브에 지출 서류 제출</a:t>
            </a:r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39B1E7-A96A-463F-A3BA-60CB80C3F81D}"/>
              </a:ext>
            </a:extLst>
          </p:cNvPr>
          <p:cNvSpPr txBox="1"/>
          <p:nvPr/>
        </p:nvSpPr>
        <p:spPr>
          <a:xfrm>
            <a:off x="5615152" y="1003346"/>
            <a:ext cx="89062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STEP</a:t>
            </a: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</a:t>
            </a:r>
            <a:endParaRPr lang="ko-KR" altLang="en-US" dirty="0"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37" name="화살표: 갈매기형 수장 36">
            <a:extLst>
              <a:ext uri="{FF2B5EF4-FFF2-40B4-BE49-F238E27FC236}">
                <a16:creationId xmlns:a16="http://schemas.microsoft.com/office/drawing/2014/main" id="{C96C18E8-813C-4518-96C5-37C69C40F9BA}"/>
              </a:ext>
            </a:extLst>
          </p:cNvPr>
          <p:cNvSpPr/>
          <p:nvPr/>
        </p:nvSpPr>
        <p:spPr>
          <a:xfrm>
            <a:off x="5218434" y="1139539"/>
            <a:ext cx="210594" cy="248694"/>
          </a:xfrm>
          <a:prstGeom prst="chevron">
            <a:avLst>
              <a:gd name="adj" fmla="val 49151"/>
            </a:avLst>
          </a:prstGeom>
          <a:gradFill flip="none" rotWithShape="1">
            <a:gsLst>
              <a:gs pos="54000">
                <a:srgbClr val="AFCCE9"/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C3180B-CD96-42F2-BBC4-AA5E310A4686}"/>
              </a:ext>
            </a:extLst>
          </p:cNvPr>
          <p:cNvSpPr txBox="1"/>
          <p:nvPr/>
        </p:nvSpPr>
        <p:spPr>
          <a:xfrm>
            <a:off x="9503810" y="1262757"/>
            <a:ext cx="209384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(</a:t>
            </a:r>
            <a:r>
              <a:rPr lang="ko-KR" altLang="en-US" dirty="0"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사업단</a:t>
            </a:r>
            <a:r>
              <a:rPr lang="en-US" altLang="ko-KR" dirty="0"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지출 증빙서류 확인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EB56FF-0AB0-4ADB-8027-B87B05BAB50E}"/>
              </a:ext>
            </a:extLst>
          </p:cNvPr>
          <p:cNvSpPr txBox="1"/>
          <p:nvPr/>
        </p:nvSpPr>
        <p:spPr>
          <a:xfrm>
            <a:off x="9503810" y="1003346"/>
            <a:ext cx="89223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>
              <a:defRPr sz="1500" b="1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STEP</a:t>
            </a:r>
            <a:r>
              <a:rPr lang="ko-KR" altLang="en-US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dirty="0"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3</a:t>
            </a:r>
            <a:endParaRPr lang="ko-KR" altLang="en-US" dirty="0"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9" name="화살표: 갈매기형 수장 28">
            <a:extLst>
              <a:ext uri="{FF2B5EF4-FFF2-40B4-BE49-F238E27FC236}">
                <a16:creationId xmlns:a16="http://schemas.microsoft.com/office/drawing/2014/main" id="{02F83BFE-24F1-45D0-B35F-C5B69CC890D6}"/>
              </a:ext>
            </a:extLst>
          </p:cNvPr>
          <p:cNvSpPr/>
          <p:nvPr/>
        </p:nvSpPr>
        <p:spPr>
          <a:xfrm>
            <a:off x="9107092" y="1139539"/>
            <a:ext cx="210594" cy="248694"/>
          </a:xfrm>
          <a:prstGeom prst="chevron">
            <a:avLst>
              <a:gd name="adj" fmla="val 49151"/>
            </a:avLst>
          </a:prstGeom>
          <a:gradFill flip="none" rotWithShape="1">
            <a:gsLst>
              <a:gs pos="54000">
                <a:srgbClr val="AFCCE9"/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DA1F988-B528-4EE6-A6D8-05E0238F7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065" y="1964977"/>
            <a:ext cx="6262348" cy="1869604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56622F8-DFFB-4814-A18C-647E32C3F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57" y="1964977"/>
            <a:ext cx="4874106" cy="3541088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793B2C8-2F9D-4BA8-B1D2-CA9ECE78A804}"/>
              </a:ext>
            </a:extLst>
          </p:cNvPr>
          <p:cNvCxnSpPr/>
          <p:nvPr/>
        </p:nvCxnSpPr>
        <p:spPr>
          <a:xfrm>
            <a:off x="5429028" y="1964977"/>
            <a:ext cx="0" cy="4282440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7EF387C6-968D-4BE3-A4D3-F6BE0F6245C1}"/>
              </a:ext>
            </a:extLst>
          </p:cNvPr>
          <p:cNvSpPr/>
          <p:nvPr/>
        </p:nvSpPr>
        <p:spPr>
          <a:xfrm>
            <a:off x="2957260" y="3331306"/>
            <a:ext cx="2053850" cy="2071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5" name="화살표: 위쪽/아래쪽 34">
            <a:extLst>
              <a:ext uri="{FF2B5EF4-FFF2-40B4-BE49-F238E27FC236}">
                <a16:creationId xmlns:a16="http://schemas.microsoft.com/office/drawing/2014/main" id="{935CDE78-416B-474D-9FDB-BB1065611649}"/>
              </a:ext>
            </a:extLst>
          </p:cNvPr>
          <p:cNvSpPr/>
          <p:nvPr/>
        </p:nvSpPr>
        <p:spPr>
          <a:xfrm>
            <a:off x="2791196" y="3331307"/>
            <a:ext cx="276709" cy="2071198"/>
          </a:xfrm>
          <a:prstGeom prst="up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104E00B-08DA-4DC1-BBD2-18BBF944FECF}"/>
              </a:ext>
            </a:extLst>
          </p:cNvPr>
          <p:cNvSpPr/>
          <p:nvPr/>
        </p:nvSpPr>
        <p:spPr>
          <a:xfrm>
            <a:off x="3056459" y="3905241"/>
            <a:ext cx="15228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사업단 직원은</a:t>
            </a:r>
            <a:endParaRPr lang="en-US" altLang="ko-KR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전체에 대한</a:t>
            </a:r>
            <a:endParaRPr lang="en-US" altLang="ko-KR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권한을 가짐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C78B70C-0FBA-4B06-BCF0-AA5E17F3B0FC}"/>
              </a:ext>
            </a:extLst>
          </p:cNvPr>
          <p:cNvSpPr/>
          <p:nvPr/>
        </p:nvSpPr>
        <p:spPr>
          <a:xfrm>
            <a:off x="787950" y="4055665"/>
            <a:ext cx="2043948" cy="2601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00D8FE84-D643-44A5-A844-89CAC3BFED9F}"/>
              </a:ext>
            </a:extLst>
          </p:cNvPr>
          <p:cNvSpPr/>
          <p:nvPr/>
        </p:nvSpPr>
        <p:spPr>
          <a:xfrm>
            <a:off x="787950" y="3282777"/>
            <a:ext cx="2040975" cy="2601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6DD35520-D231-4E0A-989A-5FC6EB2AB538}"/>
              </a:ext>
            </a:extLst>
          </p:cNvPr>
          <p:cNvSpPr/>
          <p:nvPr/>
        </p:nvSpPr>
        <p:spPr>
          <a:xfrm>
            <a:off x="7579577" y="3191715"/>
            <a:ext cx="2545498" cy="532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6F061106-4627-4446-9AF5-764182672AD7}"/>
              </a:ext>
            </a:extLst>
          </p:cNvPr>
          <p:cNvSpPr/>
          <p:nvPr/>
        </p:nvSpPr>
        <p:spPr>
          <a:xfrm>
            <a:off x="7579577" y="3905241"/>
            <a:ext cx="2633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1-3-03 </a:t>
            </a:r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과제참여자는</a:t>
            </a:r>
            <a:endParaRPr lang="en-US" altLang="ko-KR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r>
              <a:rPr lang="en-US" altLang="ko-KR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2</a:t>
            </a:r>
            <a:r>
              <a:rPr lang="ko-KR" altLang="en-US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개의 폴더만 권한을 가짐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7222FC09-C930-476E-8089-04AE2D180886}"/>
              </a:ext>
            </a:extLst>
          </p:cNvPr>
          <p:cNvSpPr/>
          <p:nvPr/>
        </p:nvSpPr>
        <p:spPr>
          <a:xfrm>
            <a:off x="7871685" y="5031184"/>
            <a:ext cx="32710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지출서류는 인터넷을 통한 </a:t>
            </a:r>
            <a:r>
              <a:rPr lang="en-US" altLang="ko-KR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NAS</a:t>
            </a:r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접속 후</a:t>
            </a:r>
            <a:endParaRPr lang="en-US" altLang="ko-KR" sz="1500" b="1" spc="-7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r>
              <a:rPr lang="ko-KR" altLang="en-US" sz="1500" b="1" spc="-7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드라이브 제출처럼 제출함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2713577-EF6E-4648-826B-EE4E0C0E0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65" y="4721003"/>
            <a:ext cx="2227620" cy="1748480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785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E723C737-BCC2-4DEF-BF7E-FD61F3C79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51572"/>
              </p:ext>
            </p:extLst>
          </p:nvPr>
        </p:nvGraphicFramePr>
        <p:xfrm>
          <a:off x="530714" y="1101090"/>
          <a:ext cx="11120267" cy="4950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837">
                  <a:extLst>
                    <a:ext uri="{9D8B030D-6E8A-4147-A177-3AD203B41FA5}">
                      <a16:colId xmlns:a16="http://schemas.microsoft.com/office/drawing/2014/main" val="3382013809"/>
                    </a:ext>
                  </a:extLst>
                </a:gridCol>
                <a:gridCol w="901046">
                  <a:extLst>
                    <a:ext uri="{9D8B030D-6E8A-4147-A177-3AD203B41FA5}">
                      <a16:colId xmlns:a16="http://schemas.microsoft.com/office/drawing/2014/main" val="1884655806"/>
                    </a:ext>
                  </a:extLst>
                </a:gridCol>
                <a:gridCol w="1055376">
                  <a:extLst>
                    <a:ext uri="{9D8B030D-6E8A-4147-A177-3AD203B41FA5}">
                      <a16:colId xmlns:a16="http://schemas.microsoft.com/office/drawing/2014/main" val="923372218"/>
                    </a:ext>
                  </a:extLst>
                </a:gridCol>
                <a:gridCol w="1055376">
                  <a:extLst>
                    <a:ext uri="{9D8B030D-6E8A-4147-A177-3AD203B41FA5}">
                      <a16:colId xmlns:a16="http://schemas.microsoft.com/office/drawing/2014/main" val="2385530876"/>
                    </a:ext>
                  </a:extLst>
                </a:gridCol>
                <a:gridCol w="1055376">
                  <a:extLst>
                    <a:ext uri="{9D8B030D-6E8A-4147-A177-3AD203B41FA5}">
                      <a16:colId xmlns:a16="http://schemas.microsoft.com/office/drawing/2014/main" val="244577740"/>
                    </a:ext>
                  </a:extLst>
                </a:gridCol>
                <a:gridCol w="1055376">
                  <a:extLst>
                    <a:ext uri="{9D8B030D-6E8A-4147-A177-3AD203B41FA5}">
                      <a16:colId xmlns:a16="http://schemas.microsoft.com/office/drawing/2014/main" val="661781028"/>
                    </a:ext>
                  </a:extLst>
                </a:gridCol>
                <a:gridCol w="1055376">
                  <a:extLst>
                    <a:ext uri="{9D8B030D-6E8A-4147-A177-3AD203B41FA5}">
                      <a16:colId xmlns:a16="http://schemas.microsoft.com/office/drawing/2014/main" val="2853537683"/>
                    </a:ext>
                  </a:extLst>
                </a:gridCol>
                <a:gridCol w="1055376">
                  <a:extLst>
                    <a:ext uri="{9D8B030D-6E8A-4147-A177-3AD203B41FA5}">
                      <a16:colId xmlns:a16="http://schemas.microsoft.com/office/drawing/2014/main" val="266723876"/>
                    </a:ext>
                  </a:extLst>
                </a:gridCol>
                <a:gridCol w="1055376">
                  <a:extLst>
                    <a:ext uri="{9D8B030D-6E8A-4147-A177-3AD203B41FA5}">
                      <a16:colId xmlns:a16="http://schemas.microsoft.com/office/drawing/2014/main" val="3677204694"/>
                    </a:ext>
                  </a:extLst>
                </a:gridCol>
                <a:gridCol w="1055376">
                  <a:extLst>
                    <a:ext uri="{9D8B030D-6E8A-4147-A177-3AD203B41FA5}">
                      <a16:colId xmlns:a16="http://schemas.microsoft.com/office/drawing/2014/main" val="1651276036"/>
                    </a:ext>
                  </a:extLst>
                </a:gridCol>
                <a:gridCol w="1055376">
                  <a:extLst>
                    <a:ext uri="{9D8B030D-6E8A-4147-A177-3AD203B41FA5}">
                      <a16:colId xmlns:a16="http://schemas.microsoft.com/office/drawing/2014/main" val="2827672319"/>
                    </a:ext>
                  </a:extLst>
                </a:gridCol>
              </a:tblGrid>
              <a:tr h="504000">
                <a:tc gridSpan="2">
                  <a:txBody>
                    <a:bodyPr/>
                    <a:lstStyle/>
                    <a:p>
                      <a:pPr algn="ctr" latinLnBrk="1">
                        <a:tabLst>
                          <a:tab pos="808038" algn="l"/>
                        </a:tabLst>
                      </a:pPr>
                      <a:r>
                        <a:rPr lang="ko-KR" altLang="en-US" sz="1200" b="1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시스템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네이버 </a:t>
                      </a:r>
                      <a:r>
                        <a:rPr lang="ko-KR" altLang="en-US" sz="1200" b="1" kern="1200" spc="-7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웍스</a:t>
                      </a:r>
                      <a:endParaRPr lang="en-US" altLang="ko-KR" sz="1200" b="1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1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구글 </a:t>
                      </a:r>
                      <a:endParaRPr lang="en-US" altLang="ko-KR" sz="1200" b="1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스프레드시트</a:t>
                      </a:r>
                      <a:endParaRPr lang="en-US" altLang="ko-KR" sz="1200" b="1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NAS</a:t>
                      </a:r>
                      <a:endParaRPr lang="ko-KR" altLang="en-US" sz="1200" b="1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구글 </a:t>
                      </a:r>
                      <a:endParaRPr lang="en-US" altLang="ko-KR" sz="1200" b="1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스프레드시트</a:t>
                      </a:r>
                      <a:endParaRPr lang="en-US" altLang="ko-KR" sz="1200" b="1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NAS</a:t>
                      </a:r>
                      <a:endParaRPr lang="ko-KR" altLang="en-US" sz="1200" b="1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G마켓 산스 TTF Bold" panose="02000000000000000000" pitchFamily="2" charset="-127"/>
                          <a:ea typeface="G마켓 산스 TTF Bold" panose="02000000000000000000" pitchFamily="2" charset="-127"/>
                          <a:cs typeface="+mn-cs"/>
                        </a:rPr>
                        <a:t>ERP</a:t>
                      </a:r>
                      <a:endParaRPr lang="ko-KR" altLang="en-US" sz="1200" b="1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G마켓 산스 TTF Bold" panose="02000000000000000000" pitchFamily="2" charset="-127"/>
                        <a:ea typeface="G마켓 산스 TTF Bold" panose="020000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54094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소속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lang="en-US" altLang="ko-KR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구분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담당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사전품의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사전품의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검토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ko-KR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사전품의서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ko-KR" altLang="ko-KR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확인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예산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사용내역 작성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지출서류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algn="ctr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업로드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예산사용내역 확인</a:t>
                      </a:r>
                      <a:br>
                        <a:rPr lang="en-US" altLang="ko-KR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</a:br>
                      <a:r>
                        <a:rPr lang="en-US" altLang="ko-KR" sz="105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5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사전품의 기반 </a:t>
                      </a:r>
                      <a:r>
                        <a:rPr lang="en-US" altLang="ko-KR" sz="105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지출서류 검토</a:t>
                      </a:r>
                      <a:r>
                        <a:rPr lang="en-US" altLang="ko-KR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5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미비 서류 보완 요청</a:t>
                      </a:r>
                      <a:r>
                        <a:rPr lang="en-US" altLang="ko-KR" sz="105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  <a:endParaRPr lang="ko-KR" altLang="en-US" sz="12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서류 지출 전달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회계지출 서류 검토 및 집행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950412"/>
                  </a:ext>
                </a:extLst>
              </a:tr>
              <a:tr h="93163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kern="1200" spc="-7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소과제</a:t>
                      </a:r>
                      <a:endParaRPr lang="ko-KR" altLang="en-US" sz="15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연구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책임자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049552"/>
                  </a:ext>
                </a:extLst>
              </a:tr>
              <a:tr h="9316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참여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연구원</a:t>
                      </a:r>
                      <a:br>
                        <a:rPr lang="en-US" altLang="ko-KR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</a:br>
                      <a:r>
                        <a:rPr lang="en-US" altLang="ko-KR" sz="10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학부</a:t>
                      </a:r>
                      <a:r>
                        <a:rPr lang="en-US" altLang="ko-KR" sz="10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대학원</a:t>
                      </a:r>
                      <a:r>
                        <a:rPr lang="en-US" altLang="ko-KR" sz="10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  <a:endParaRPr lang="ko-KR" altLang="en-US" sz="10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956512"/>
                  </a:ext>
                </a:extLst>
              </a:tr>
              <a:tr h="93163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RIS</a:t>
                      </a:r>
                    </a:p>
                    <a:p>
                      <a:pPr algn="ctr" latinLnBrk="1"/>
                      <a:r>
                        <a:rPr lang="ko-KR" altLang="en-US" sz="15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사업단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소과제</a:t>
                      </a:r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 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담당자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99984"/>
                  </a:ext>
                </a:extLst>
              </a:tr>
              <a:tr h="93163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행정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2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회계팀</a:t>
                      </a:r>
                      <a:endParaRPr lang="en-US" altLang="ko-KR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lang="en-US" altLang="ko-KR" sz="10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지출 담당 부서</a:t>
                      </a:r>
                      <a:r>
                        <a:rPr lang="en-US" altLang="ko-KR" sz="1000" b="0" kern="1200" spc="-7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2020603020101020101" pitchFamily="18" charset="-127"/>
                          <a:ea typeface="KoPub돋움체 Bold" panose="02020603020101020101" pitchFamily="18" charset="-127"/>
                          <a:cs typeface="+mn-cs"/>
                        </a:rPr>
                        <a:t>)</a:t>
                      </a:r>
                      <a:endParaRPr lang="ko-KR" altLang="en-US" sz="10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-7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6052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B1797F9-3254-40AB-9045-38AA7D9230D8}"/>
              </a:ext>
            </a:extLst>
          </p:cNvPr>
          <p:cNvSpPr txBox="1"/>
          <p:nvPr/>
        </p:nvSpPr>
        <p:spPr>
          <a:xfrm>
            <a:off x="308957" y="308810"/>
            <a:ext cx="417454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05 _ Work Flow 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70C0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Gantt Chart</a:t>
            </a:r>
            <a:endParaRPr lang="ko-KR" altLang="en-US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0C0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8" name="화살표: 갈매기형 수장 7">
            <a:extLst>
              <a:ext uri="{FF2B5EF4-FFF2-40B4-BE49-F238E27FC236}">
                <a16:creationId xmlns:a16="http://schemas.microsoft.com/office/drawing/2014/main" id="{5708DD77-22E2-4CDE-8DF4-000E05E80F26}"/>
              </a:ext>
            </a:extLst>
          </p:cNvPr>
          <p:cNvSpPr/>
          <p:nvPr/>
        </p:nvSpPr>
        <p:spPr>
          <a:xfrm>
            <a:off x="2257423" y="3493044"/>
            <a:ext cx="787401" cy="390525"/>
          </a:xfrm>
          <a:prstGeom prst="chevron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0" name="화살표: 갈매기형 수장 9">
            <a:extLst>
              <a:ext uri="{FF2B5EF4-FFF2-40B4-BE49-F238E27FC236}">
                <a16:creationId xmlns:a16="http://schemas.microsoft.com/office/drawing/2014/main" id="{AEE507CD-A27A-4678-BFC0-11712ABB8CA6}"/>
              </a:ext>
            </a:extLst>
          </p:cNvPr>
          <p:cNvSpPr/>
          <p:nvPr/>
        </p:nvSpPr>
        <p:spPr>
          <a:xfrm>
            <a:off x="7493000" y="4478606"/>
            <a:ext cx="3014980" cy="390525"/>
          </a:xfrm>
          <a:prstGeom prst="chevron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화살표: 갈매기형 수장 11">
            <a:extLst>
              <a:ext uri="{FF2B5EF4-FFF2-40B4-BE49-F238E27FC236}">
                <a16:creationId xmlns:a16="http://schemas.microsoft.com/office/drawing/2014/main" id="{DEE5D558-2CC5-473D-9B8A-F21B6D582629}"/>
              </a:ext>
            </a:extLst>
          </p:cNvPr>
          <p:cNvSpPr/>
          <p:nvPr/>
        </p:nvSpPr>
        <p:spPr>
          <a:xfrm>
            <a:off x="5513274" y="3576362"/>
            <a:ext cx="1824786" cy="390525"/>
          </a:xfrm>
          <a:prstGeom prst="chevron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3" name="화살표: 갈매기형 수장 12">
            <a:extLst>
              <a:ext uri="{FF2B5EF4-FFF2-40B4-BE49-F238E27FC236}">
                <a16:creationId xmlns:a16="http://schemas.microsoft.com/office/drawing/2014/main" id="{B2B09A45-E5D8-4914-89A2-60D86E75F7AA}"/>
              </a:ext>
            </a:extLst>
          </p:cNvPr>
          <p:cNvSpPr/>
          <p:nvPr/>
        </p:nvSpPr>
        <p:spPr>
          <a:xfrm>
            <a:off x="4393471" y="2598195"/>
            <a:ext cx="787401" cy="390525"/>
          </a:xfrm>
          <a:prstGeom prst="chevron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4" name="화살표: 갈매기형 수장 13">
            <a:extLst>
              <a:ext uri="{FF2B5EF4-FFF2-40B4-BE49-F238E27FC236}">
                <a16:creationId xmlns:a16="http://schemas.microsoft.com/office/drawing/2014/main" id="{AF2D3BC2-F58B-453A-8ABD-D6B2B770F576}"/>
              </a:ext>
            </a:extLst>
          </p:cNvPr>
          <p:cNvSpPr/>
          <p:nvPr/>
        </p:nvSpPr>
        <p:spPr>
          <a:xfrm>
            <a:off x="3324222" y="4492442"/>
            <a:ext cx="787401" cy="390525"/>
          </a:xfrm>
          <a:prstGeom prst="chevron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화살표: 갈매기형 수장 14">
            <a:extLst>
              <a:ext uri="{FF2B5EF4-FFF2-40B4-BE49-F238E27FC236}">
                <a16:creationId xmlns:a16="http://schemas.microsoft.com/office/drawing/2014/main" id="{751D3053-9456-405A-BB97-3B7AECD8E33B}"/>
              </a:ext>
            </a:extLst>
          </p:cNvPr>
          <p:cNvSpPr/>
          <p:nvPr/>
        </p:nvSpPr>
        <p:spPr>
          <a:xfrm>
            <a:off x="5513275" y="4492442"/>
            <a:ext cx="787401" cy="390525"/>
          </a:xfrm>
          <a:prstGeom prst="chevron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8" name="화살표: 갈매기형 수장 17">
            <a:extLst>
              <a:ext uri="{FF2B5EF4-FFF2-40B4-BE49-F238E27FC236}">
                <a16:creationId xmlns:a16="http://schemas.microsoft.com/office/drawing/2014/main" id="{6B5BC14D-2C73-41BD-AC48-FDAB04D89541}"/>
              </a:ext>
            </a:extLst>
          </p:cNvPr>
          <p:cNvSpPr/>
          <p:nvPr/>
        </p:nvSpPr>
        <p:spPr>
          <a:xfrm>
            <a:off x="10710115" y="5406842"/>
            <a:ext cx="787401" cy="390525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5BDF878-0B29-4968-BED3-D50ECD825A29}"/>
              </a:ext>
            </a:extLst>
          </p:cNvPr>
          <p:cNvCxnSpPr/>
          <p:nvPr/>
        </p:nvCxnSpPr>
        <p:spPr>
          <a:xfrm>
            <a:off x="7432040" y="915133"/>
            <a:ext cx="0" cy="530205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FE6C3638-028C-4C7B-ABDF-091D7B6B6048}"/>
              </a:ext>
            </a:extLst>
          </p:cNvPr>
          <p:cNvSpPr/>
          <p:nvPr/>
        </p:nvSpPr>
        <p:spPr>
          <a:xfrm>
            <a:off x="7432040" y="915133"/>
            <a:ext cx="4312919" cy="530205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5570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75000"/>
          </a:schemeClr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7095</TotalTime>
  <Words>3267</Words>
  <Application>Microsoft Office PowerPoint</Application>
  <PresentationFormat>와이드스크린</PresentationFormat>
  <Paragraphs>656</Paragraphs>
  <Slides>69</Slides>
  <Notes>2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69</vt:i4>
      </vt:variant>
    </vt:vector>
  </HeadingPairs>
  <TitlesOfParts>
    <vt:vector size="80" baseType="lpstr">
      <vt:lpstr>Wingdings</vt:lpstr>
      <vt:lpstr>G마켓 산스 TTF Medium</vt:lpstr>
      <vt:lpstr>KoPub돋움체 Medium</vt:lpstr>
      <vt:lpstr>G마켓 산스 TTF Light</vt:lpstr>
      <vt:lpstr>Albertus Extra Bold</vt:lpstr>
      <vt:lpstr>KoPub돋움체 Light</vt:lpstr>
      <vt:lpstr>Arial</vt:lpstr>
      <vt:lpstr>맑은 고딕</vt:lpstr>
      <vt:lpstr>G마켓 산스 TTF Bold</vt:lpstr>
      <vt:lpstr>KoPub돋움체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Owner</dc:creator>
  <cp:lastModifiedBy>user</cp:lastModifiedBy>
  <cp:revision>532</cp:revision>
  <cp:lastPrinted>2023-10-20T00:07:18Z</cp:lastPrinted>
  <dcterms:created xsi:type="dcterms:W3CDTF">2019-07-23T01:22:45Z</dcterms:created>
  <dcterms:modified xsi:type="dcterms:W3CDTF">2024-07-03T01:05:19Z</dcterms:modified>
</cp:coreProperties>
</file>